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5"/>
  </p:notesMasterIdLst>
  <p:sldIdLst>
    <p:sldId id="256" r:id="rId2"/>
    <p:sldId id="259" r:id="rId3"/>
    <p:sldId id="261" r:id="rId4"/>
    <p:sldId id="338" r:id="rId5"/>
    <p:sldId id="339" r:id="rId6"/>
    <p:sldId id="344" r:id="rId7"/>
    <p:sldId id="340" r:id="rId8"/>
    <p:sldId id="345" r:id="rId9"/>
    <p:sldId id="347" r:id="rId10"/>
    <p:sldId id="350" r:id="rId11"/>
    <p:sldId id="341" r:id="rId12"/>
    <p:sldId id="348" r:id="rId13"/>
    <p:sldId id="349" r:id="rId14"/>
    <p:sldId id="342" r:id="rId15"/>
    <p:sldId id="352" r:id="rId16"/>
    <p:sldId id="343" r:id="rId17"/>
    <p:sldId id="353" r:id="rId18"/>
    <p:sldId id="354" r:id="rId19"/>
    <p:sldId id="356" r:id="rId20"/>
    <p:sldId id="355" r:id="rId21"/>
    <p:sldId id="311" r:id="rId22"/>
    <p:sldId id="312" r:id="rId23"/>
    <p:sldId id="313" r:id="rId24"/>
    <p:sldId id="314" r:id="rId25"/>
    <p:sldId id="260" r:id="rId26"/>
    <p:sldId id="315" r:id="rId27"/>
    <p:sldId id="257" r:id="rId28"/>
    <p:sldId id="323" r:id="rId29"/>
    <p:sldId id="325" r:id="rId30"/>
    <p:sldId id="326" r:id="rId31"/>
    <p:sldId id="321" r:id="rId32"/>
    <p:sldId id="327" r:id="rId33"/>
    <p:sldId id="328" r:id="rId34"/>
    <p:sldId id="329" r:id="rId35"/>
    <p:sldId id="330" r:id="rId36"/>
    <p:sldId id="331" r:id="rId37"/>
    <p:sldId id="322" r:id="rId38"/>
    <p:sldId id="332" r:id="rId39"/>
    <p:sldId id="333" r:id="rId40"/>
    <p:sldId id="334" r:id="rId41"/>
    <p:sldId id="335" r:id="rId42"/>
    <p:sldId id="336" r:id="rId43"/>
    <p:sldId id="337" r:id="rId44"/>
  </p:sldIdLst>
  <p:sldSz cx="9144000" cy="5143500" type="screen16x9"/>
  <p:notesSz cx="6858000" cy="9144000"/>
  <p:embeddedFontLst>
    <p:embeddedFont>
      <p:font typeface="Akatab" panose="02000000000000000000" pitchFamily="2" charset="77"/>
      <p:regular r:id="rId46"/>
      <p:bold r:id="rId47"/>
    </p:embeddedFont>
    <p:embeddedFont>
      <p:font typeface="Cambria Math" panose="02040503050406030204" pitchFamily="18" charset="0"/>
      <p:regular r:id="rId48"/>
    </p:embeddedFont>
    <p:embeddedFont>
      <p:font typeface="Noto Serif Ethiopic" panose="02020502060505020204" pitchFamily="18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0371BE-1A21-4515-9283-6357E69CB77D}">
  <a:tblStyle styleId="{7F0371BE-1A21-4515-9283-6357E69CB7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94740"/>
  </p:normalViewPr>
  <p:slideViewPr>
    <p:cSldViewPr snapToGrid="0">
      <p:cViewPr>
        <p:scale>
          <a:sx n="189" d="100"/>
          <a:sy n="189" d="100"/>
        </p:scale>
        <p:origin x="64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a5b4480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a5b4480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A69A99A0-891F-18CD-C1B9-CEE75FFE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89796F74-8B46-590F-7A7F-6F6AF549A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94E3FB99-2E44-F6F4-BCE4-69065437E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145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72E36844-51C4-A956-AD2A-C9CFC97DD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E58ACC85-B287-E266-B0C0-0590E7CA3C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E45A53E2-2832-852F-15A1-0F24BE25A8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9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1ED37157-4C93-2F4B-BC12-D6F8EAAC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C369A08C-A418-0433-B695-99FF24F932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037354A3-CDB9-E93F-6BAC-ED9BFC841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081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763DD1E6-C344-3CD0-E3E9-3E76D458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1DA42694-CF53-1540-8332-37C6FED4A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7D4C834F-B39E-E90E-12C6-657153E76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360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CAA92B47-D2DB-C289-4D49-87091A451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9C299151-D7CF-AB72-F6D6-972361463C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8D6DFA34-5B9A-BF30-B11D-96F986072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17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5F843C36-9C5C-007C-0006-2564B6957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E6FD7D63-4D05-00D6-C51E-8CB73905A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58276FCA-F82E-6F3A-4282-746D2B720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434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DF376B1-5D7B-0CA4-B160-6A90219C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3D759BBA-F5D6-D209-860C-DB5DEBA32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77C793E0-6500-D03D-07C2-71C259D7C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564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0CDB7DD7-CA09-C992-C6E7-E6427B51A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191B5A4B-24A8-3F08-64F3-B73C146B66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B77E552D-D523-B40C-E3D9-D2B083B54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684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4073EB7B-9395-5F8C-5D22-4B605431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7A4EE34F-EC60-3E91-F500-F833409B6A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2F4C5302-0E6B-E5DE-03AD-F99027BEB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040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FE92B59D-D159-A19F-14DC-9E78A02D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9D58CA3C-31AB-0C1C-C95A-137E4800E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E3DA356A-FA3A-F0B2-8758-8DAF9A174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7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5b4480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5b4480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7E9F3BE9-3B20-0215-0205-1C876F4D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9dc3832df_0_118:notes">
            <a:extLst>
              <a:ext uri="{FF2B5EF4-FFF2-40B4-BE49-F238E27FC236}">
                <a16:creationId xmlns:a16="http://schemas.microsoft.com/office/drawing/2014/main" id="{BCC58791-4F61-B6BA-EF97-6688F0088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9dc3832df_0_118:notes">
            <a:extLst>
              <a:ext uri="{FF2B5EF4-FFF2-40B4-BE49-F238E27FC236}">
                <a16:creationId xmlns:a16="http://schemas.microsoft.com/office/drawing/2014/main" id="{8F4A908B-3F1E-DACA-3B19-4BF537C71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85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>
          <a:extLst>
            <a:ext uri="{FF2B5EF4-FFF2-40B4-BE49-F238E27FC236}">
              <a16:creationId xmlns:a16="http://schemas.microsoft.com/office/drawing/2014/main" id="{B6C0A43B-363A-9A01-E0B4-DDCEBF3B8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5b448001_0_31:notes">
            <a:extLst>
              <a:ext uri="{FF2B5EF4-FFF2-40B4-BE49-F238E27FC236}">
                <a16:creationId xmlns:a16="http://schemas.microsoft.com/office/drawing/2014/main" id="{2F0B65EE-1C40-2148-27C2-CD1D68876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5b448001_0_31:notes">
            <a:extLst>
              <a:ext uri="{FF2B5EF4-FFF2-40B4-BE49-F238E27FC236}">
                <a16:creationId xmlns:a16="http://schemas.microsoft.com/office/drawing/2014/main" id="{116B52DA-DD90-9647-E60D-ECAE6F4B4B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444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BB1F4A2-E186-D52B-AB6F-D31EE0CDE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9dc3832df_0_176:notes">
            <a:extLst>
              <a:ext uri="{FF2B5EF4-FFF2-40B4-BE49-F238E27FC236}">
                <a16:creationId xmlns:a16="http://schemas.microsoft.com/office/drawing/2014/main" id="{C37547D0-725C-1403-E96C-E94D2BDC02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9dc3832df_0_176:notes">
            <a:extLst>
              <a:ext uri="{FF2B5EF4-FFF2-40B4-BE49-F238E27FC236}">
                <a16:creationId xmlns:a16="http://schemas.microsoft.com/office/drawing/2014/main" id="{8BFB89B9-426B-D8C1-B0F6-42AF23470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2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A3C0AB87-5DCC-D5B9-A522-41FFE62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a78353f55_0_14:notes">
            <a:extLst>
              <a:ext uri="{FF2B5EF4-FFF2-40B4-BE49-F238E27FC236}">
                <a16:creationId xmlns:a16="http://schemas.microsoft.com/office/drawing/2014/main" id="{0489F78C-2D22-22A3-0BA3-6D99B03E9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a78353f55_0_14:notes">
            <a:extLst>
              <a:ext uri="{FF2B5EF4-FFF2-40B4-BE49-F238E27FC236}">
                <a16:creationId xmlns:a16="http://schemas.microsoft.com/office/drawing/2014/main" id="{D01C9857-1C48-9658-D910-BD64200E4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065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C767290C-AA50-6318-BE4D-A66C6B7E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7CE947A5-F020-E1DB-6C9C-C5E000E06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1325A5E4-C8CF-C9BF-38D4-DDD66E573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60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34E1E093-20FA-BBCD-5C7F-95C60C71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A7511A95-ECF6-CAF0-EDB4-EAA234944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023186D4-051B-DC54-9FD7-ABC6D2E16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25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9dc3832d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9dc3832d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340E92CE-6D93-BDA1-79C7-99813FC65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A892F0B2-4A75-6423-043D-FCD2CAE556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7B922474-5D0A-9C17-CEE0-112F68A21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00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1D664A1D-88E3-B35A-6B05-BBA24456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BAE2885C-BFF8-AA98-32A6-094F7119E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75A59C7C-7A68-C2FE-C9FE-B1955B652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08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9dc3832d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9dc3832d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2085EE94-AE02-CD92-4BD6-D6EB7C08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8AD9DFE3-FE65-8A30-26B4-D9179015C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F4A73F8A-9BF7-B10B-E943-B45683D40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3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65C5147-44DC-3DD8-DFB4-46DAA70F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F990C9F7-E7EF-BFDA-67F6-D38CBE322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3560C615-B0C6-1BB0-736F-A86D9C04C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663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5B2B7FA8-1101-354A-F868-D03C2BD9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C1265F69-2EB1-5E87-F8DF-A8435D959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8D91B190-A6F3-9CE3-5D7E-1A704F258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17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EA8CC512-BC17-4ABD-F325-85789911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9dc3832df_0_118:notes">
            <a:extLst>
              <a:ext uri="{FF2B5EF4-FFF2-40B4-BE49-F238E27FC236}">
                <a16:creationId xmlns:a16="http://schemas.microsoft.com/office/drawing/2014/main" id="{024ADDBE-4CC9-8BF4-A3A7-01EDBC088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9dc3832df_0_118:notes">
            <a:extLst>
              <a:ext uri="{FF2B5EF4-FFF2-40B4-BE49-F238E27FC236}">
                <a16:creationId xmlns:a16="http://schemas.microsoft.com/office/drawing/2014/main" id="{D15BFBC2-CB4B-66D1-3623-ED28A7C280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35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BB7608F-A9B3-1E4E-23F4-1504B6BB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B22CB4DF-1AA6-4B85-370A-184BCCF8E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36F70865-B101-DDB3-F5B9-7FF343285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591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574CF72-0BB0-F44E-3724-B7CE3A92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ABC4F83A-AE95-9687-729F-3C67878DBF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30854EAD-9A0A-8DF8-AB17-905427FB5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150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E1F37D24-40EA-BF08-E861-E752B39E1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FC507C85-D8EA-E8BD-C4F7-91CF32AC4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89BBD1E5-8036-C228-C397-D38BF85B8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234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EB9E2E0B-441C-F8A0-C178-864E53E29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726DA4CB-A9DA-0313-A07B-FA8CBD8515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DC1178F6-882F-4EB7-D23A-B76DE7894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685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F9ACC014-56AC-8D35-192B-EC6B72C4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F3A4199D-1892-08F8-C39B-AC866935F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F6F66A3D-8737-E50B-17BF-9E274DC3C1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14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E4133E61-BA52-8636-1383-C59023C9B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9dc3832df_0_118:notes">
            <a:extLst>
              <a:ext uri="{FF2B5EF4-FFF2-40B4-BE49-F238E27FC236}">
                <a16:creationId xmlns:a16="http://schemas.microsoft.com/office/drawing/2014/main" id="{A9D71980-409F-06A2-E9C4-ACDCEC84E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9dc3832df_0_118:notes">
            <a:extLst>
              <a:ext uri="{FF2B5EF4-FFF2-40B4-BE49-F238E27FC236}">
                <a16:creationId xmlns:a16="http://schemas.microsoft.com/office/drawing/2014/main" id="{9C1E7227-615D-7997-BD40-5BF124589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6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9F8275C0-54BA-378B-760C-9AAB75BFF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a78353f55_0_14:notes">
            <a:extLst>
              <a:ext uri="{FF2B5EF4-FFF2-40B4-BE49-F238E27FC236}">
                <a16:creationId xmlns:a16="http://schemas.microsoft.com/office/drawing/2014/main" id="{B278B957-2DC0-094D-3B6B-174AF030E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a78353f55_0_14:notes">
            <a:extLst>
              <a:ext uri="{FF2B5EF4-FFF2-40B4-BE49-F238E27FC236}">
                <a16:creationId xmlns:a16="http://schemas.microsoft.com/office/drawing/2014/main" id="{A654CFCC-4B75-1FC9-EB90-FA3A53B18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960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2F71E54-CD98-A87F-98EF-1B88E42D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C05C5A10-A4FA-A838-873E-91F55C9CA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BDF770F7-0AAD-E0D9-7829-F0CAFEFFC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908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E55E50E9-DF3C-3818-BA7D-D7DB1B67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9DAC271C-B8CE-B745-70FE-124DEB588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DF8D504C-B5F2-5522-3ABA-5DC04BFDB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270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5D221482-405E-45BD-0476-DF2133B5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7A198D8F-8F48-C558-761B-77EAB969F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D13C1392-3FBB-29DC-A9DD-84EF75340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3577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4965023-6E32-8432-ACA7-6915A1A9E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C7CE0D1D-588F-692C-468E-591ED0980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F0313402-5FA8-FCE7-187B-DC7C5CAE6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04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EEA7D1C4-A620-4CD3-0135-F15A8BC3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34FE02D6-1090-6A30-9889-77C4735FB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B80DB519-B99C-BF9C-50EA-50EF6C870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47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8AF8E101-B1DB-D3A5-3DE9-715120C3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808D027B-6EF4-4B7B-11EE-1A99D3C07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DD580940-6C04-EFE0-DD15-1E6DCDE196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7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2D80D6B1-BB9C-D30C-2A32-C97B5797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>
            <a:extLst>
              <a:ext uri="{FF2B5EF4-FFF2-40B4-BE49-F238E27FC236}">
                <a16:creationId xmlns:a16="http://schemas.microsoft.com/office/drawing/2014/main" id="{AD21CF26-A4EB-A279-C8AB-03B1088AB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>
            <a:extLst>
              <a:ext uri="{FF2B5EF4-FFF2-40B4-BE49-F238E27FC236}">
                <a16:creationId xmlns:a16="http://schemas.microsoft.com/office/drawing/2014/main" id="{39A498DC-C79A-8A71-8974-912D5BF10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59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9499DA3-832F-A550-EE79-8E825F94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430AC85E-F762-1471-155D-C9C37FBB1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A9F0A03B-C12C-D4B7-1118-6B163BBF8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9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866FCA78-D1DF-6B02-72E0-B50D9D1A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a78353f55_0_0:notes">
            <a:extLst>
              <a:ext uri="{FF2B5EF4-FFF2-40B4-BE49-F238E27FC236}">
                <a16:creationId xmlns:a16="http://schemas.microsoft.com/office/drawing/2014/main" id="{A674C5F1-6844-527D-89D6-682F30BEE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a78353f55_0_0:notes">
            <a:extLst>
              <a:ext uri="{FF2B5EF4-FFF2-40B4-BE49-F238E27FC236}">
                <a16:creationId xmlns:a16="http://schemas.microsoft.com/office/drawing/2014/main" id="{4C0C0F26-2C0A-52B5-3D98-0803C51DEB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01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51700" y="1050088"/>
            <a:ext cx="4890300" cy="19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51700" y="3040063"/>
            <a:ext cx="4890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6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363" name="Google Shape;363;p3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3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36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366" name="Google Shape;366;p3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7" name="Google Shape;367;p3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93550" y="1713902"/>
            <a:ext cx="12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93550" y="3743512"/>
            <a:ext cx="43602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flipH="1">
            <a:off x="435875" y="1292300"/>
            <a:ext cx="90900" cy="3705900"/>
            <a:chOff x="7952125" y="1292300"/>
            <a:chExt cx="90900" cy="3705900"/>
          </a:xfrm>
        </p:grpSpPr>
        <p:sp>
          <p:nvSpPr>
            <p:cNvPr id="22" name="Google Shape;22;p4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23;p4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" name="Google Shape;24;p4"/>
          <p:cNvGrpSpPr/>
          <p:nvPr/>
        </p:nvGrpSpPr>
        <p:grpSpPr>
          <a:xfrm rot="10800000">
            <a:off x="8617225" y="97275"/>
            <a:ext cx="90900" cy="3705900"/>
            <a:chOff x="7952125" y="1292300"/>
            <a:chExt cx="90900" cy="3705900"/>
          </a:xfrm>
        </p:grpSpPr>
        <p:sp>
          <p:nvSpPr>
            <p:cNvPr id="25" name="Google Shape;25;p4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26;p4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938000" y="1571850"/>
            <a:ext cx="52680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938000" y="3033474"/>
            <a:ext cx="52680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165700" y="1292300"/>
            <a:ext cx="8349200" cy="3705900"/>
            <a:chOff x="165700" y="1292300"/>
            <a:chExt cx="8349200" cy="3705900"/>
          </a:xfrm>
        </p:grpSpPr>
        <p:grpSp>
          <p:nvGrpSpPr>
            <p:cNvPr id="33" name="Google Shape;33;p5"/>
            <p:cNvGrpSpPr/>
            <p:nvPr/>
          </p:nvGrpSpPr>
          <p:grpSpPr>
            <a:xfrm rot="10800000">
              <a:off x="165700" y="4608500"/>
              <a:ext cx="7941000" cy="90900"/>
              <a:chOff x="1239825" y="571500"/>
              <a:chExt cx="7941000" cy="90900"/>
            </a:xfrm>
          </p:grpSpPr>
          <p:cxnSp>
            <p:nvCxnSpPr>
              <p:cNvPr id="34" name="Google Shape;34;p5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35;p5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5"/>
            <p:cNvGrpSpPr/>
            <p:nvPr/>
          </p:nvGrpSpPr>
          <p:grpSpPr>
            <a:xfrm flipH="1">
              <a:off x="8424000" y="1292300"/>
              <a:ext cx="90900" cy="3705900"/>
              <a:chOff x="7952125" y="1292300"/>
              <a:chExt cx="90900" cy="3705900"/>
            </a:xfrm>
          </p:grpSpPr>
          <p:sp>
            <p:nvSpPr>
              <p:cNvPr id="37" name="Google Shape;37;p5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" name="Google Shape;38;p5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1068813" y="2004274"/>
            <a:ext cx="3615600" cy="1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142" name="Google Shape;142;p19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19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9"/>
          <p:cNvGrpSpPr/>
          <p:nvPr/>
        </p:nvGrpSpPr>
        <p:grpSpPr>
          <a:xfrm rot="10800000" flipH="1">
            <a:off x="402371" y="298450"/>
            <a:ext cx="8394600" cy="90900"/>
            <a:chOff x="1239825" y="571500"/>
            <a:chExt cx="8394600" cy="90900"/>
          </a:xfrm>
        </p:grpSpPr>
        <p:cxnSp>
          <p:nvCxnSpPr>
            <p:cNvPr id="145" name="Google Shape;145;p19"/>
            <p:cNvCxnSpPr/>
            <p:nvPr/>
          </p:nvCxnSpPr>
          <p:spPr>
            <a:xfrm>
              <a:off x="1239825" y="571500"/>
              <a:ext cx="8394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" name="Google Shape;146;p19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9"/>
          <p:cNvSpPr>
            <a:spLocks noGrp="1"/>
          </p:cNvSpPr>
          <p:nvPr>
            <p:ph type="pic" idx="2"/>
          </p:nvPr>
        </p:nvSpPr>
        <p:spPr>
          <a:xfrm>
            <a:off x="4789588" y="1603025"/>
            <a:ext cx="3285600" cy="247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948188" y="2303125"/>
            <a:ext cx="3211200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2"/>
          </p:nvPr>
        </p:nvSpPr>
        <p:spPr>
          <a:xfrm>
            <a:off x="4984609" y="2303125"/>
            <a:ext cx="3211200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3"/>
          </p:nvPr>
        </p:nvSpPr>
        <p:spPr>
          <a:xfrm>
            <a:off x="948188" y="2779225"/>
            <a:ext cx="3211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4"/>
          </p:nvPr>
        </p:nvSpPr>
        <p:spPr>
          <a:xfrm>
            <a:off x="4984609" y="2779225"/>
            <a:ext cx="3211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25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204" name="Google Shape;204;p25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" name="Google Shape;205;p2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5"/>
          <p:cNvGrpSpPr/>
          <p:nvPr/>
        </p:nvGrpSpPr>
        <p:grpSpPr>
          <a:xfrm rot="10800000" flipH="1">
            <a:off x="456371" y="298450"/>
            <a:ext cx="8307000" cy="90900"/>
            <a:chOff x="1239825" y="571500"/>
            <a:chExt cx="8307000" cy="90900"/>
          </a:xfrm>
        </p:grpSpPr>
        <p:cxnSp>
          <p:nvCxnSpPr>
            <p:cNvPr id="207" name="Google Shape;207;p25"/>
            <p:cNvCxnSpPr/>
            <p:nvPr/>
          </p:nvCxnSpPr>
          <p:spPr>
            <a:xfrm>
              <a:off x="1239825" y="571500"/>
              <a:ext cx="830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" name="Google Shape;208;p2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5"/>
          <p:cNvGrpSpPr/>
          <p:nvPr/>
        </p:nvGrpSpPr>
        <p:grpSpPr>
          <a:xfrm rot="5400000">
            <a:off x="-1374375" y="3095450"/>
            <a:ext cx="3697200" cy="90900"/>
            <a:chOff x="1239825" y="571500"/>
            <a:chExt cx="3697200" cy="90900"/>
          </a:xfrm>
        </p:grpSpPr>
        <p:cxnSp>
          <p:nvCxnSpPr>
            <p:cNvPr id="355" name="Google Shape;355;p35"/>
            <p:cNvCxnSpPr/>
            <p:nvPr/>
          </p:nvCxnSpPr>
          <p:spPr>
            <a:xfrm rot="10800000">
              <a:off x="3088425" y="-1277100"/>
              <a:ext cx="0" cy="369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Google Shape;356;p3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5"/>
          <p:cNvGrpSpPr/>
          <p:nvPr/>
        </p:nvGrpSpPr>
        <p:grpSpPr>
          <a:xfrm rot="-5400000">
            <a:off x="6802600" y="1948950"/>
            <a:ext cx="3697200" cy="90900"/>
            <a:chOff x="1239825" y="571500"/>
            <a:chExt cx="3697200" cy="90900"/>
          </a:xfrm>
        </p:grpSpPr>
        <p:cxnSp>
          <p:nvCxnSpPr>
            <p:cNvPr id="358" name="Google Shape;358;p35"/>
            <p:cNvCxnSpPr/>
            <p:nvPr/>
          </p:nvCxnSpPr>
          <p:spPr>
            <a:xfrm rot="10800000">
              <a:off x="3088425" y="-1277100"/>
              <a:ext cx="0" cy="369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" name="Google Shape;359;p3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65" r:id="rId7"/>
    <p:sldLayoutId id="2147483671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ctrTitle"/>
          </p:nvPr>
        </p:nvSpPr>
        <p:spPr>
          <a:xfrm>
            <a:off x="1251700" y="1050088"/>
            <a:ext cx="4890300" cy="19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IT8302</a:t>
            </a:r>
            <a:br>
              <a:rPr lang="en-SG" dirty="0"/>
            </a:br>
            <a:r>
              <a:rPr lang="en-SG" dirty="0"/>
              <a:t>Applied Machine Learning CA2</a:t>
            </a:r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1"/>
          </p:nvPr>
        </p:nvSpPr>
        <p:spPr>
          <a:xfrm>
            <a:off x="1251700" y="3040062"/>
            <a:ext cx="4890300" cy="887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katab"/>
                <a:ea typeface="Akatab"/>
                <a:cs typeface="Akatab"/>
                <a:sym typeface="Akatab"/>
              </a:rPr>
              <a:t>Sng Tian Hao, Keith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1273381F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 February 2025</a:t>
            </a:r>
          </a:p>
        </p:txBody>
      </p:sp>
      <p:grpSp>
        <p:nvGrpSpPr>
          <p:cNvPr id="380" name="Google Shape;380;p40"/>
          <p:cNvGrpSpPr/>
          <p:nvPr/>
        </p:nvGrpSpPr>
        <p:grpSpPr>
          <a:xfrm rot="10800000">
            <a:off x="597150" y="4546275"/>
            <a:ext cx="8385900" cy="90900"/>
            <a:chOff x="160950" y="480600"/>
            <a:chExt cx="8385900" cy="90900"/>
          </a:xfrm>
        </p:grpSpPr>
        <p:cxnSp>
          <p:nvCxnSpPr>
            <p:cNvPr id="381" name="Google Shape;381;p40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2" name="Google Shape;382;p40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0"/>
          <p:cNvGrpSpPr/>
          <p:nvPr/>
        </p:nvGrpSpPr>
        <p:grpSpPr>
          <a:xfrm>
            <a:off x="7952125" y="1292300"/>
            <a:ext cx="90900" cy="3705900"/>
            <a:chOff x="7952125" y="1292300"/>
            <a:chExt cx="90900" cy="3705900"/>
          </a:xfrm>
        </p:grpSpPr>
        <p:sp>
          <p:nvSpPr>
            <p:cNvPr id="384" name="Google Shape;384;p40"/>
            <p:cNvSpPr/>
            <p:nvPr/>
          </p:nvSpPr>
          <p:spPr>
            <a:xfrm rot="5400000">
              <a:off x="7744975" y="149945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5" name="Google Shape;385;p40"/>
            <p:cNvCxnSpPr/>
            <p:nvPr/>
          </p:nvCxnSpPr>
          <p:spPr>
            <a:xfrm>
              <a:off x="8043025" y="1292300"/>
              <a:ext cx="0" cy="370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CBA480E1-5FC8-A586-346C-A2AB941C6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35" y="3930212"/>
            <a:ext cx="1926665" cy="55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F05A93F8-CC06-2FAC-8226-0193C2DD6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DA57D31A-DF6B-2D53-C2D3-FACE552CAE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2" y="1366290"/>
            <a:ext cx="3413735" cy="1847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Model evaluated using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Clustering appear relatively well separated and compact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Scores are close to baseline, indicating reliable and consistent clustering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B8C71BE4-B37A-20DE-3403-F7AF29F77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KMeans</a:t>
            </a:r>
            <a:r>
              <a:rPr lang="en" dirty="0"/>
              <a:t> Model Evaluation</a:t>
            </a:r>
            <a:endParaRPr dirty="0"/>
          </a:p>
        </p:txBody>
      </p:sp>
      <p:graphicFrame>
        <p:nvGraphicFramePr>
          <p:cNvPr id="3" name="Google Shape;392;p41">
            <a:extLst>
              <a:ext uri="{FF2B5EF4-FFF2-40B4-BE49-F238E27FC236}">
                <a16:creationId xmlns:a16="http://schemas.microsoft.com/office/drawing/2014/main" id="{A66D8317-EA83-9B4E-C099-CE1685308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455724"/>
              </p:ext>
            </p:extLst>
          </p:nvPr>
        </p:nvGraphicFramePr>
        <p:xfrm>
          <a:off x="383012" y="3295263"/>
          <a:ext cx="3413735" cy="1217715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277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350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</a:tblGrid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Metric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Silhouette Coefficient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0.29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Davies-Bouldin Score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1.39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Adjusted Mutual Information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0.89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Fowlkes-Mallows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0.94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912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A262351-357D-2422-D690-758DFB27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37" y="1258303"/>
            <a:ext cx="46771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6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C2AF90BF-D031-855E-432E-8503ECA1F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40D230D6-10F4-F161-21C2-8003971C6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DBSCAN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AE833AA3-250E-3025-7D95-22502598A089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0BD20BBB-3F67-5B2B-36B0-74ADADB7B285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B92D2D53-8C48-29AE-EA56-1AF4FDBA29B6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0C1E3191-9F6A-6FFC-403D-98198B257B6F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0CE6D6DA-EA10-DC19-709B-0DEE1969A1D6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3C3C0BD6-31EE-4186-F34F-B2B6E72B3721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426D665-18CE-F7FD-E923-EE66962B7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B0BD82C2-774F-A3F2-EE58-8F76190B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Google Shape;451;p46">
                <a:extLst>
                  <a:ext uri="{FF2B5EF4-FFF2-40B4-BE49-F238E27FC236}">
                    <a16:creationId xmlns:a16="http://schemas.microsoft.com/office/drawing/2014/main" id="{915AD7A2-7E1C-E30D-0242-CA0ED3A0B5CE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83014" y="1366291"/>
                <a:ext cx="3570422" cy="236526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600"/>
                  </a:spcAft>
                </a:pPr>
                <a:r>
                  <a:rPr lang="en-US" sz="1400" dirty="0"/>
                  <a:t>For DBSCAN, </a:t>
                </a:r>
                <a:r>
                  <a:rPr lang="el-GR" sz="1400" dirty="0"/>
                  <a:t>ε (</a:t>
                </a:r>
                <a:r>
                  <a:rPr lang="en-US" sz="1400" dirty="0"/>
                  <a:t>eps) and minimum samples need to be set appropriately</a:t>
                </a:r>
              </a:p>
              <a:p>
                <a:pPr marL="285750" indent="-285750">
                  <a:spcAft>
                    <a:spcPts val="600"/>
                  </a:spcAft>
                </a:pPr>
                <a:r>
                  <a:rPr lang="en-US" sz="1400" dirty="0"/>
                  <a:t>Following Sander et al. (1998) heuristic,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 2 × </m:t>
                    </m:r>
                    <m:r>
                      <m:rPr>
                        <m:sty m:val="p"/>
                      </m:rPr>
                      <a:rPr lang="en-US" sz="1400" i="1" dirty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=26</m:t>
                    </m:r>
                  </m:oMath>
                </a14:m>
                <a:r>
                  <a:rPr lang="en-US" sz="1400" dirty="0"/>
                  <a:t>, and </a:t>
                </a:r>
                <a:r>
                  <a:rPr lang="el-GR" sz="1400" dirty="0"/>
                  <a:t>ε</a:t>
                </a:r>
                <a:r>
                  <a:rPr lang="en-US" sz="1400" dirty="0"/>
                  <a:t> determined using the K-distance graph</a:t>
                </a:r>
              </a:p>
              <a:p>
                <a:pPr marL="285750" indent="-285750">
                  <a:spcAft>
                    <a:spcPts val="600"/>
                  </a:spcAft>
                </a:pPr>
                <a:r>
                  <a:rPr lang="en-US" sz="1400" dirty="0"/>
                  <a:t>Sharp spike at around 4.05, indicating this value for </a:t>
                </a:r>
                <a:r>
                  <a:rPr lang="el-GR" sz="1400" dirty="0"/>
                  <a:t>ε </a:t>
                </a:r>
                <a:r>
                  <a:rPr lang="en-US" sz="1400" dirty="0"/>
                  <a:t>effectively separates core points from noise and border points</a:t>
                </a:r>
              </a:p>
            </p:txBody>
          </p:sp>
        </mc:Choice>
        <mc:Fallback>
          <p:sp>
            <p:nvSpPr>
              <p:cNvPr id="451" name="Google Shape;451;p46">
                <a:extLst>
                  <a:ext uri="{FF2B5EF4-FFF2-40B4-BE49-F238E27FC236}">
                    <a16:creationId xmlns:a16="http://schemas.microsoft.com/office/drawing/2014/main" id="{915AD7A2-7E1C-E30D-0242-CA0ED3A0B5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83014" y="1366291"/>
                <a:ext cx="3570422" cy="2365268"/>
              </a:xfrm>
              <a:prstGeom prst="rect">
                <a:avLst/>
              </a:prstGeom>
              <a:blipFill>
                <a:blip r:embed="rId3"/>
                <a:stretch>
                  <a:fillRect r="-1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E947E9F0-294F-83AA-0A50-691E17B0BF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K-Distance Graph for DBSCAN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3346-0D29-E1C8-2CA9-D13FA0BE1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341" y="1246591"/>
            <a:ext cx="4366217" cy="321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AE49EB-A367-A719-833D-61E27965960F}"/>
              </a:ext>
            </a:extLst>
          </p:cNvPr>
          <p:cNvSpPr txBox="1"/>
          <p:nvPr/>
        </p:nvSpPr>
        <p:spPr>
          <a:xfrm>
            <a:off x="3516406" y="461906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Google Shape;451;p46">
            <a:extLst>
              <a:ext uri="{FF2B5EF4-FFF2-40B4-BE49-F238E27FC236}">
                <a16:creationId xmlns:a16="http://schemas.microsoft.com/office/drawing/2014/main" id="{0ACA25E1-7FA0-C286-EBB7-4B2B9A04D0B6}"/>
              </a:ext>
            </a:extLst>
          </p:cNvPr>
          <p:cNvSpPr txBox="1">
            <a:spLocks/>
          </p:cNvSpPr>
          <p:nvPr/>
        </p:nvSpPr>
        <p:spPr>
          <a:xfrm>
            <a:off x="383013" y="4457791"/>
            <a:ext cx="4643921" cy="34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dirty="0"/>
              <a:t>Sander, J., Ester, M., Kriegel, H.-P., &amp; Xu, X. (1998). Density-based clustering in spatial databases: The algorithm GDBSCAN and its applications. Data Mining and Knowledge Discovery, 2(2), 169–194.</a:t>
            </a:r>
          </a:p>
        </p:txBody>
      </p:sp>
    </p:spTree>
    <p:extLst>
      <p:ext uri="{BB962C8B-B14F-4D97-AF65-F5344CB8AC3E}">
        <p14:creationId xmlns:p14="http://schemas.microsoft.com/office/powerpoint/2010/main" val="345480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115B7A5-2833-AA22-0B4D-EA0B4E51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EEF0C736-7AB2-1EE2-6223-E2CEC28303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3563699" cy="2015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Hyperparameters are set to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=26</a:t>
            </a:r>
            <a:r>
              <a:rPr lang="en-US" sz="1400" dirty="0"/>
              <a:t> and </a:t>
            </a:r>
            <a:r>
              <a:rPr lang="el-G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ε=4.05</a:t>
            </a:r>
            <a:r>
              <a:rPr lang="el-GR" sz="1400" dirty="0"/>
              <a:t> </a:t>
            </a:r>
            <a:r>
              <a:rPr lang="en-US" sz="1400" dirty="0"/>
              <a:t>for DBSCAN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The model identifies only 1 cluster, with -1 representing noisy data points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Poor identification of clusters, indicating DBSCAN may not be suitable for this dataset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E7E80F70-5826-4E43-5A08-B12AD83EC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DBSCAN Model Evaluation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2AFBF-1CA7-82BC-BD29-3890525D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87" y="1366291"/>
            <a:ext cx="4394200" cy="3213100"/>
          </a:xfrm>
          <a:prstGeom prst="rect">
            <a:avLst/>
          </a:prstGeom>
        </p:spPr>
      </p:pic>
      <p:graphicFrame>
        <p:nvGraphicFramePr>
          <p:cNvPr id="4" name="Google Shape;392;p41">
            <a:extLst>
              <a:ext uri="{FF2B5EF4-FFF2-40B4-BE49-F238E27FC236}">
                <a16:creationId xmlns:a16="http://schemas.microsoft.com/office/drawing/2014/main" id="{6289FAA6-3996-994C-80E6-CB6B83663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973108"/>
              </p:ext>
            </p:extLst>
          </p:nvPr>
        </p:nvGraphicFramePr>
        <p:xfrm>
          <a:off x="383013" y="3480760"/>
          <a:ext cx="3413735" cy="1217715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277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350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</a:tblGrid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Metric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Silhouette Coefficient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Davies-Bouldin Score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1.86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Adjusted Mutual Information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0.03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Fowlkes-Mallows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0.56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92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5EDA59D9-3B52-0BAD-AC85-E406D9B1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66704FA1-62EC-89FC-675C-6F9161CEF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Mixture Model (GMM)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C6F91F4F-F5E0-0675-5E33-BEDC19BBBE3E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A2F17100-8611-CF07-A9C8-CEA53422C847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2710E8E8-9A95-0E74-DA55-4438374AA7C2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481FCDC7-AD0F-29EE-2B3E-0113AF6CA5B4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8E4FD1F1-3E22-305C-51AC-A0F6E3A46DAE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D301C255-0637-E0B3-A634-550CA7F545D9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498BBDF-B4A8-85C6-901F-48C7210DD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044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E3BF628-8A55-D4BE-85F4-F62E7A7B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A8D5D110-E2EE-62FA-1D9F-0B3864C24C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3536805" cy="195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 err="1"/>
              <a:t>GridSearchCV</a:t>
            </a:r>
            <a:r>
              <a:rPr lang="en-US" sz="1400" dirty="0"/>
              <a:t> used to find the best-performing model, </a:t>
            </a:r>
            <a:r>
              <a:rPr lang="en-US" sz="1400" dirty="0" err="1"/>
              <a:t>optimising</a:t>
            </a:r>
            <a:r>
              <a:rPr lang="en-US" sz="1400" dirty="0"/>
              <a:t> based on BIC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Best parameters are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covariance_type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=”spherical”</a:t>
            </a:r>
            <a:r>
              <a:rPr lang="en-US" sz="1400" dirty="0"/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n_components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Results are similar to baseline and </a:t>
            </a:r>
            <a:r>
              <a:rPr lang="en-US" sz="1400" dirty="0" err="1"/>
              <a:t>KMeans</a:t>
            </a:r>
            <a:r>
              <a:rPr lang="en-US" sz="1400" dirty="0"/>
              <a:t>, making it a strong alternative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8F8B93FE-E2AC-140C-A970-58F597946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GMM Model Tuning &amp; Evaluation</a:t>
            </a:r>
            <a:endParaRPr dirty="0"/>
          </a:p>
        </p:txBody>
      </p:sp>
      <p:graphicFrame>
        <p:nvGraphicFramePr>
          <p:cNvPr id="4" name="Google Shape;392;p41">
            <a:extLst>
              <a:ext uri="{FF2B5EF4-FFF2-40B4-BE49-F238E27FC236}">
                <a16:creationId xmlns:a16="http://schemas.microsoft.com/office/drawing/2014/main" id="{5EF3BE7D-6A9B-D66B-CB65-0B5F334B5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341009"/>
              </p:ext>
            </p:extLst>
          </p:nvPr>
        </p:nvGraphicFramePr>
        <p:xfrm>
          <a:off x="383013" y="3480760"/>
          <a:ext cx="3413735" cy="1217715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277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350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</a:tblGrid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Metric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Silhouette Coefficient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0.27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Davies-Bouldin Score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1.41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Adjusted Mutual Information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0.85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Fowlkes-Mallows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0.92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912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A970FC8-BADF-E43B-0D9D-02E52FE2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87" y="1366291"/>
            <a:ext cx="4394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3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8643DBC0-63FF-A2AE-EB9E-50FFD986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90AC61C2-397A-BB50-1850-956DB5BA8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Agglomerative </a:t>
            </a:r>
            <a:r>
              <a:rPr lang="en" dirty="0"/>
              <a:t>Clustering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716F8E08-1BD4-1742-00AD-EA83888099B0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333A6B96-15AD-9780-556B-4D3FA8837E1A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ABA35EB3-FB27-4768-0F3F-95A08BFD9F5F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37A89187-21A5-5459-F4FA-54124B6966F6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B2C87F20-A9ED-1AD7-60B8-5DAAF3F247E2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8FF0AB1F-CCC4-A795-8326-CE3DB364FE55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A5BCBA9-64EE-46FB-6F91-98C96E8290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53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F97AEEC0-6A50-2394-89AF-7C60ECA21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C330B149-83A6-EEB0-ED1E-E6C0D74322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0"/>
            <a:ext cx="3485505" cy="3037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Tuned hyperparameters for number of clusters and linkage criterion using multiple evaluation metrics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linkage=“ward” </a:t>
            </a:r>
            <a:r>
              <a:rPr lang="en-US" sz="1400" dirty="0"/>
              <a:t>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  <a:r>
              <a:rPr lang="en-US" sz="1400" dirty="0"/>
              <a:t> proved to be the best combination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Plotted dendrogram to </a:t>
            </a:r>
            <a:r>
              <a:rPr lang="en-US" sz="1400" dirty="0" err="1"/>
              <a:t>visualise</a:t>
            </a:r>
            <a:r>
              <a:rPr lang="en-US" sz="1400" dirty="0"/>
              <a:t> the clusters and support findings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Identified the optimal cut-off by observing the largest vertical gap between nodes and the horizontal line, which passes across 3 branches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1E4DAFCC-3A68-CA7F-73A0-2DFA53356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Agg. Clustering Model Tuning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CFE92-5D99-82F1-07DF-C8CBF02F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45" y="1366291"/>
            <a:ext cx="459784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07BD2B6-EEBF-275C-6882-BFFE5C3F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471CC1DC-9218-7AEC-EC9B-B2B11B1127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3485505" cy="1468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Results comparable to baseline and </a:t>
            </a:r>
            <a:r>
              <a:rPr lang="en-US" sz="1400" dirty="0" err="1"/>
              <a:t>KMeans</a:t>
            </a:r>
            <a:r>
              <a:rPr lang="en-US" sz="1400" dirty="0"/>
              <a:t> as the clusters are compact and spherical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Clusters of Agg. Clustering, GMM and </a:t>
            </a:r>
            <a:r>
              <a:rPr lang="en-US" sz="1400" dirty="0" err="1"/>
              <a:t>KMeans</a:t>
            </a:r>
            <a:r>
              <a:rPr lang="en-US" sz="1400" dirty="0"/>
              <a:t> may converge due to the nature of the clusters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07213A1A-9D3E-E01C-E249-662C0F3BC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Agg. Clustering Model Evaluation</a:t>
            </a:r>
            <a:endParaRPr dirty="0"/>
          </a:p>
        </p:txBody>
      </p:sp>
      <p:graphicFrame>
        <p:nvGraphicFramePr>
          <p:cNvPr id="4" name="Google Shape;392;p41">
            <a:extLst>
              <a:ext uri="{FF2B5EF4-FFF2-40B4-BE49-F238E27FC236}">
                <a16:creationId xmlns:a16="http://schemas.microsoft.com/office/drawing/2014/main" id="{D30FE2F7-E5FB-B38A-4F3D-359B5E77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642830"/>
              </p:ext>
            </p:extLst>
          </p:nvPr>
        </p:nvGraphicFramePr>
        <p:xfrm>
          <a:off x="383013" y="3037387"/>
          <a:ext cx="3413735" cy="1217715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277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350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</a:tblGrid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Metric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Silhouette Coefficient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0.28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Davies-Bouldin Score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1.42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Adjusted Mutual Information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0.78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Fowlkes-Mallows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0.86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91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B925A9-923D-2436-4FBD-8AC621E5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87" y="1366291"/>
            <a:ext cx="4394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CD0940BF-52A7-C06E-FA7C-3F1F4997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1B5EE8BE-10D4-2F3E-237F-33EA39215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28991BBA-B69A-101B-6AF2-2B235D4DCC5F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39DA7A19-749E-14A4-9097-373E03665147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19A51C15-982F-A002-D8DB-3DF758839151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35E8F951-45C7-1976-0E22-CD4B6E9B7FED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0546BA53-8DC3-350F-36A0-7239AF9A36F1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E354E011-9451-4FBA-3F7C-309EF3F6CFAD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482E248-E6BF-BFF9-70A0-A0AD019C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9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>
            <a:spLocks noGrp="1"/>
          </p:cNvSpPr>
          <p:nvPr>
            <p:ph type="subTitle" idx="1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Clustering of wine dataset from UCI</a:t>
            </a:r>
            <a:endParaRPr lang="en-SG" dirty="0"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Wine Clustering</a:t>
            </a:r>
            <a:endParaRPr dirty="0"/>
          </a:p>
        </p:txBody>
      </p:sp>
      <p:grpSp>
        <p:nvGrpSpPr>
          <p:cNvPr id="421" name="Google Shape;421;p43"/>
          <p:cNvGrpSpPr/>
          <p:nvPr/>
        </p:nvGrpSpPr>
        <p:grpSpPr>
          <a:xfrm>
            <a:off x="181160" y="508623"/>
            <a:ext cx="8385900" cy="90900"/>
            <a:chOff x="160950" y="480600"/>
            <a:chExt cx="8385900" cy="90900"/>
          </a:xfrm>
        </p:grpSpPr>
        <p:cxnSp>
          <p:nvCxnSpPr>
            <p:cNvPr id="422" name="Google Shape;422;p4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1113520" y="156298"/>
            <a:ext cx="90900" cy="3697200"/>
            <a:chOff x="1113520" y="156298"/>
            <a:chExt cx="90900" cy="3697200"/>
          </a:xfrm>
        </p:grpSpPr>
        <p:sp>
          <p:nvSpPr>
            <p:cNvPr id="425" name="Google Shape;425;p43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3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C6EBA78A-0E23-245E-9E25-776A1BAF5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>
            <a:extLst>
              <a:ext uri="{FF2B5EF4-FFF2-40B4-BE49-F238E27FC236}">
                <a16:creationId xmlns:a16="http://schemas.microsoft.com/office/drawing/2014/main" id="{41B188A3-2540-9B44-A38F-6797AE6E36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 Result Summary</a:t>
            </a:r>
            <a:endParaRPr dirty="0"/>
          </a:p>
        </p:txBody>
      </p:sp>
      <p:sp>
        <p:nvSpPr>
          <p:cNvPr id="391" name="Google Shape;391;p41">
            <a:extLst>
              <a:ext uri="{FF2B5EF4-FFF2-40B4-BE49-F238E27FC236}">
                <a16:creationId xmlns:a16="http://schemas.microsoft.com/office/drawing/2014/main" id="{3B783DEF-D1C3-36E2-4722-7A54171CA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381076"/>
            <a:ext cx="7704000" cy="803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600"/>
              </a:spcAft>
            </a:pPr>
            <a:r>
              <a:rPr lang="en-US" sz="1400" dirty="0"/>
              <a:t>We recommend using 3 clusters/components with </a:t>
            </a:r>
            <a:r>
              <a:rPr lang="en-US" sz="1400" dirty="0" err="1"/>
              <a:t>KMeans</a:t>
            </a:r>
            <a:r>
              <a:rPr lang="en-US" sz="1400" dirty="0"/>
              <a:t>, GMM, or Agg. Clustering</a:t>
            </a:r>
          </a:p>
          <a:p>
            <a:pPr marL="285750" indent="-285750" algn="l">
              <a:spcAft>
                <a:spcPts val="600"/>
              </a:spcAft>
            </a:pPr>
            <a:r>
              <a:rPr lang="en-SG" sz="1400" dirty="0"/>
              <a:t>For larger datasets, </a:t>
            </a:r>
            <a:r>
              <a:rPr lang="en-SG" sz="1400" dirty="0" err="1"/>
              <a:t>KMeans</a:t>
            </a:r>
            <a:r>
              <a:rPr lang="en-SG" sz="1400" dirty="0"/>
              <a:t> is preferred due to its computational efficiency</a:t>
            </a:r>
            <a:endParaRPr sz="1400" dirty="0"/>
          </a:p>
        </p:txBody>
      </p:sp>
      <p:graphicFrame>
        <p:nvGraphicFramePr>
          <p:cNvPr id="2" name="Google Shape;392;p41">
            <a:extLst>
              <a:ext uri="{FF2B5EF4-FFF2-40B4-BE49-F238E27FC236}">
                <a16:creationId xmlns:a16="http://schemas.microsoft.com/office/drawing/2014/main" id="{A8EB3997-DB24-4185-C4BF-E8051D45F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540123"/>
              </p:ext>
            </p:extLst>
          </p:nvPr>
        </p:nvGraphicFramePr>
        <p:xfrm>
          <a:off x="720000" y="2346494"/>
          <a:ext cx="7704001" cy="2310541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1860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672">
                  <a:extLst>
                    <a:ext uri="{9D8B030D-6E8A-4147-A177-3AD203B41FA5}">
                      <a16:colId xmlns:a16="http://schemas.microsoft.com/office/drawing/2014/main" val="238088003"/>
                    </a:ext>
                  </a:extLst>
                </a:gridCol>
                <a:gridCol w="1168672">
                  <a:extLst>
                    <a:ext uri="{9D8B030D-6E8A-4147-A177-3AD203B41FA5}">
                      <a16:colId xmlns:a16="http://schemas.microsoft.com/office/drawing/2014/main" val="2204271605"/>
                    </a:ext>
                  </a:extLst>
                </a:gridCol>
                <a:gridCol w="1168672">
                  <a:extLst>
                    <a:ext uri="{9D8B030D-6E8A-4147-A177-3AD203B41FA5}">
                      <a16:colId xmlns:a16="http://schemas.microsoft.com/office/drawing/2014/main" val="2497552000"/>
                    </a:ext>
                  </a:extLst>
                </a:gridCol>
                <a:gridCol w="1168672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  <a:gridCol w="1168672">
                  <a:extLst>
                    <a:ext uri="{9D8B030D-6E8A-4147-A177-3AD203B41FA5}">
                      <a16:colId xmlns:a16="http://schemas.microsoft.com/office/drawing/2014/main" val="3955573167"/>
                    </a:ext>
                  </a:extLst>
                </a:gridCol>
              </a:tblGrid>
              <a:tr h="4599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Metric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 err="1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KMeans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DBSCAN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GMM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Agg. Clustering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Actual Labels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Silhouette Coefficient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0.29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0.27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0.28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0.28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Davies-Bouldin Score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1.39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1.86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1.41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1.42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1.41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Adjusted Mutual Information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0.89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0.03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0.85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0.78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Fowlkes-Mallows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0.94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0.56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0.92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0.86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91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BD99F6-8C53-4AB7-56B8-D20D6EA5304E}"/>
              </a:ext>
            </a:extLst>
          </p:cNvPr>
          <p:cNvSpPr txBox="1"/>
          <p:nvPr/>
        </p:nvSpPr>
        <p:spPr>
          <a:xfrm>
            <a:off x="7152640" y="16459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81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>
          <a:extLst>
            <a:ext uri="{FF2B5EF4-FFF2-40B4-BE49-F238E27FC236}">
              <a16:creationId xmlns:a16="http://schemas.microsoft.com/office/drawing/2014/main" id="{28C4A995-DEDC-1CC8-0D5D-EE84601C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>
            <a:extLst>
              <a:ext uri="{FF2B5EF4-FFF2-40B4-BE49-F238E27FC236}">
                <a16:creationId xmlns:a16="http://schemas.microsoft.com/office/drawing/2014/main" id="{F705BFA3-99C0-6921-ABFF-FF2E8C2169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latin typeface="Akatab"/>
                <a:ea typeface="Akatab"/>
                <a:cs typeface="Akatab"/>
                <a:sym typeface="Akatab"/>
              </a:rPr>
              <a:t>Forecasting </a:t>
            </a:r>
            <a:r>
              <a:rPr lang="en-SG" dirty="0"/>
              <a:t>the stock price of Apple, Amazon, and DBS for the next 60 days</a:t>
            </a:r>
            <a:endParaRPr lang="en-SG" dirty="0"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20" name="Google Shape;420;p43">
            <a:extLst>
              <a:ext uri="{FF2B5EF4-FFF2-40B4-BE49-F238E27FC236}">
                <a16:creationId xmlns:a16="http://schemas.microsoft.com/office/drawing/2014/main" id="{924C7FC5-FAF8-CBFF-9563-89C8423D7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 Price Forecasting</a:t>
            </a:r>
            <a:endParaRPr dirty="0"/>
          </a:p>
        </p:txBody>
      </p:sp>
      <p:grpSp>
        <p:nvGrpSpPr>
          <p:cNvPr id="421" name="Google Shape;421;p43">
            <a:extLst>
              <a:ext uri="{FF2B5EF4-FFF2-40B4-BE49-F238E27FC236}">
                <a16:creationId xmlns:a16="http://schemas.microsoft.com/office/drawing/2014/main" id="{2AE76220-2D01-CECF-55CF-73FEA225F0DB}"/>
              </a:ext>
            </a:extLst>
          </p:cNvPr>
          <p:cNvGrpSpPr/>
          <p:nvPr/>
        </p:nvGrpSpPr>
        <p:grpSpPr>
          <a:xfrm>
            <a:off x="181160" y="508623"/>
            <a:ext cx="8385900" cy="90900"/>
            <a:chOff x="160950" y="480600"/>
            <a:chExt cx="8385900" cy="90900"/>
          </a:xfrm>
        </p:grpSpPr>
        <p:cxnSp>
          <p:nvCxnSpPr>
            <p:cNvPr id="422" name="Google Shape;422;p43">
              <a:extLst>
                <a:ext uri="{FF2B5EF4-FFF2-40B4-BE49-F238E27FC236}">
                  <a16:creationId xmlns:a16="http://schemas.microsoft.com/office/drawing/2014/main" id="{05F80028-69AA-47B9-6DC1-48426244CE80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3">
              <a:extLst>
                <a:ext uri="{FF2B5EF4-FFF2-40B4-BE49-F238E27FC236}">
                  <a16:creationId xmlns:a16="http://schemas.microsoft.com/office/drawing/2014/main" id="{92D8B3D4-73CE-3C27-5999-2B7D302B1C14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3">
            <a:extLst>
              <a:ext uri="{FF2B5EF4-FFF2-40B4-BE49-F238E27FC236}">
                <a16:creationId xmlns:a16="http://schemas.microsoft.com/office/drawing/2014/main" id="{CC330A9B-3DC9-74AF-AB7E-76242D2DD48E}"/>
              </a:ext>
            </a:extLst>
          </p:cNvPr>
          <p:cNvGrpSpPr/>
          <p:nvPr/>
        </p:nvGrpSpPr>
        <p:grpSpPr>
          <a:xfrm>
            <a:off x="1113520" y="156298"/>
            <a:ext cx="90900" cy="3697200"/>
            <a:chOff x="1113520" y="156298"/>
            <a:chExt cx="90900" cy="3697200"/>
          </a:xfrm>
        </p:grpSpPr>
        <p:sp>
          <p:nvSpPr>
            <p:cNvPr id="425" name="Google Shape;425;p43">
              <a:extLst>
                <a:ext uri="{FF2B5EF4-FFF2-40B4-BE49-F238E27FC236}">
                  <a16:creationId xmlns:a16="http://schemas.microsoft.com/office/drawing/2014/main" id="{B547C78A-233E-851B-C6A5-591AFFEB5294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3">
              <a:extLst>
                <a:ext uri="{FF2B5EF4-FFF2-40B4-BE49-F238E27FC236}">
                  <a16:creationId xmlns:a16="http://schemas.microsoft.com/office/drawing/2014/main" id="{64AADBEC-04E0-9E23-30E2-3CF93B2AD6AD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6192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27023C5F-E045-4911-8AF3-9FA0997F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4;p45">
            <a:extLst>
              <a:ext uri="{FF2B5EF4-FFF2-40B4-BE49-F238E27FC236}">
                <a16:creationId xmlns:a16="http://schemas.microsoft.com/office/drawing/2014/main" id="{5E53427B-8D1B-18BA-1004-C5CD6932C53E}"/>
              </a:ext>
            </a:extLst>
          </p:cNvPr>
          <p:cNvSpPr txBox="1">
            <a:spLocks/>
          </p:cNvSpPr>
          <p:nvPr/>
        </p:nvSpPr>
        <p:spPr>
          <a:xfrm>
            <a:off x="3286026" y="445025"/>
            <a:ext cx="48691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SG"/>
              <a:t>Overview</a:t>
            </a:r>
            <a:endParaRPr lang="en-SG" dirty="0"/>
          </a:p>
        </p:txBody>
      </p:sp>
      <p:sp>
        <p:nvSpPr>
          <p:cNvPr id="3" name="Google Shape;445;p45">
            <a:extLst>
              <a:ext uri="{FF2B5EF4-FFF2-40B4-BE49-F238E27FC236}">
                <a16:creationId xmlns:a16="http://schemas.microsoft.com/office/drawing/2014/main" id="{9C706193-995E-957C-56B8-59C353979648}"/>
              </a:ext>
            </a:extLst>
          </p:cNvPr>
          <p:cNvSpPr txBox="1">
            <a:spLocks/>
          </p:cNvSpPr>
          <p:nvPr/>
        </p:nvSpPr>
        <p:spPr>
          <a:xfrm>
            <a:off x="3446487" y="1398850"/>
            <a:ext cx="4770050" cy="323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Time series modelling is a powerful tool for analysing temporal data and generating future predictions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While forecasts may not always be entirely accurate, they offer valuable insights into potential trends and help anticipate future movements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In this analysis, we apply time series methods such as Holt-Winters Exponential Smoothing (HWES) and Seasonal ARIMA (SARIMA) modelling to predict the stock prices of Apple, Amazon, and DBS over the next 60 days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14C08-15EB-2F89-92BA-86058C69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03"/>
          <a:stretch/>
        </p:blipFill>
        <p:spPr>
          <a:xfrm>
            <a:off x="154642" y="144556"/>
            <a:ext cx="3083416" cy="48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8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7260A350-23FD-DD60-289A-5C0E969E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>
            <a:extLst>
              <a:ext uri="{FF2B5EF4-FFF2-40B4-BE49-F238E27FC236}">
                <a16:creationId xmlns:a16="http://schemas.microsoft.com/office/drawing/2014/main" id="{3A87A308-895E-04B3-3EE0-4E50584640B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71724" y="2322027"/>
            <a:ext cx="2162760" cy="1643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Examine dataset, inspect column data types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Determine frequency of dataset and if there are any missing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Visualise</a:t>
            </a:r>
            <a:r>
              <a:rPr lang="en-US" dirty="0"/>
              <a:t> time series trend</a:t>
            </a:r>
            <a:endParaRPr dirty="0"/>
          </a:p>
        </p:txBody>
      </p:sp>
      <p:sp>
        <p:nvSpPr>
          <p:cNvPr id="472" name="Google Shape;472;p48">
            <a:extLst>
              <a:ext uri="{FF2B5EF4-FFF2-40B4-BE49-F238E27FC236}">
                <a16:creationId xmlns:a16="http://schemas.microsoft.com/office/drawing/2014/main" id="{BB032BBC-BD1A-ADDF-5D61-43C694659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Approach</a:t>
            </a:r>
            <a:endParaRPr dirty="0"/>
          </a:p>
        </p:txBody>
      </p:sp>
      <p:sp>
        <p:nvSpPr>
          <p:cNvPr id="473" name="Google Shape;473;p48">
            <a:extLst>
              <a:ext uri="{FF2B5EF4-FFF2-40B4-BE49-F238E27FC236}">
                <a16:creationId xmlns:a16="http://schemas.microsoft.com/office/drawing/2014/main" id="{78733223-100C-DB32-E4E6-8E65313AD9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724" y="1845927"/>
            <a:ext cx="1944099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b="1" dirty="0"/>
          </a:p>
        </p:txBody>
      </p:sp>
      <p:sp>
        <p:nvSpPr>
          <p:cNvPr id="474" name="Google Shape;474;p48">
            <a:extLst>
              <a:ext uri="{FF2B5EF4-FFF2-40B4-BE49-F238E27FC236}">
                <a16:creationId xmlns:a16="http://schemas.microsoft.com/office/drawing/2014/main" id="{F1926380-0DD7-26C4-FB31-4FBDE9662C0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549525" y="1845927"/>
            <a:ext cx="3211200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Prep</a:t>
            </a:r>
            <a:endParaRPr dirty="0"/>
          </a:p>
        </p:txBody>
      </p:sp>
      <p:sp>
        <p:nvSpPr>
          <p:cNvPr id="475" name="Google Shape;475;p48">
            <a:extLst>
              <a:ext uri="{FF2B5EF4-FFF2-40B4-BE49-F238E27FC236}">
                <a16:creationId xmlns:a16="http://schemas.microsoft.com/office/drawing/2014/main" id="{4951BF37-8230-62B6-B67A-36027D5A1C7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549524" y="2322026"/>
            <a:ext cx="3056146" cy="236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Create functions to facilitate time series analysis and modelling: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Calculate log of stock price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Custom Augment Dickey-Fuller test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Plot seasonal decomposition of time series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Plot ACF &amp; PACF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Time series train-test-split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Train &amp; evaluate SARIMA model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Train &amp; evaluate HWES model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SARIMA 60-day forecast</a:t>
            </a:r>
          </a:p>
          <a:p>
            <a:pPr marL="444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HWES 60-day forecast</a:t>
            </a:r>
          </a:p>
          <a:p>
            <a:pPr marL="21600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grpSp>
        <p:nvGrpSpPr>
          <p:cNvPr id="2" name="Google Shape;978;p75">
            <a:extLst>
              <a:ext uri="{FF2B5EF4-FFF2-40B4-BE49-F238E27FC236}">
                <a16:creationId xmlns:a16="http://schemas.microsoft.com/office/drawing/2014/main" id="{9B6B530F-1E2B-DA0F-C789-D12777DE5215}"/>
              </a:ext>
            </a:extLst>
          </p:cNvPr>
          <p:cNvGrpSpPr/>
          <p:nvPr/>
        </p:nvGrpSpPr>
        <p:grpSpPr>
          <a:xfrm>
            <a:off x="447261" y="1567055"/>
            <a:ext cx="8478078" cy="328567"/>
            <a:chOff x="2255350" y="2502650"/>
            <a:chExt cx="4633278" cy="328567"/>
          </a:xfrm>
        </p:grpSpPr>
        <p:sp>
          <p:nvSpPr>
            <p:cNvPr id="3" name="Google Shape;979;p75">
              <a:extLst>
                <a:ext uri="{FF2B5EF4-FFF2-40B4-BE49-F238E27FC236}">
                  <a16:creationId xmlns:a16="http://schemas.microsoft.com/office/drawing/2014/main" id="{3477AF87-105D-D7F9-83F0-B27D235ECFB6}"/>
                </a:ext>
              </a:extLst>
            </p:cNvPr>
            <p:cNvSpPr/>
            <p:nvPr/>
          </p:nvSpPr>
          <p:spPr>
            <a:xfrm>
              <a:off x="6471991" y="2523526"/>
              <a:ext cx="416637" cy="307691"/>
            </a:xfrm>
            <a:custGeom>
              <a:avLst/>
              <a:gdLst/>
              <a:ahLst/>
              <a:cxnLst/>
              <a:rect l="l" t="t" r="r" b="b"/>
              <a:pathLst>
                <a:path w="22433" h="16567" extrusionOk="0">
                  <a:moveTo>
                    <a:pt x="1" y="1"/>
                  </a:moveTo>
                  <a:lnTo>
                    <a:pt x="11186" y="16566"/>
                  </a:lnTo>
                  <a:lnTo>
                    <a:pt x="224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0;p75">
              <a:extLst>
                <a:ext uri="{FF2B5EF4-FFF2-40B4-BE49-F238E27FC236}">
                  <a16:creationId xmlns:a16="http://schemas.microsoft.com/office/drawing/2014/main" id="{48907CEF-AEED-FBD4-8E52-8EB54AB953CB}"/>
                </a:ext>
              </a:extLst>
            </p:cNvPr>
            <p:cNvSpPr/>
            <p:nvPr/>
          </p:nvSpPr>
          <p:spPr>
            <a:xfrm>
              <a:off x="2255350" y="2502650"/>
              <a:ext cx="4625723" cy="29363"/>
            </a:xfrm>
            <a:custGeom>
              <a:avLst/>
              <a:gdLst/>
              <a:ahLst/>
              <a:cxnLst/>
              <a:rect l="l" t="t" r="r" b="b"/>
              <a:pathLst>
                <a:path w="249063" h="1581" extrusionOk="0">
                  <a:moveTo>
                    <a:pt x="0" y="0"/>
                  </a:moveTo>
                  <a:lnTo>
                    <a:pt x="0" y="1581"/>
                  </a:lnTo>
                  <a:lnTo>
                    <a:pt x="249062" y="1581"/>
                  </a:lnTo>
                  <a:lnTo>
                    <a:pt x="2490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71;p48">
            <a:extLst>
              <a:ext uri="{FF2B5EF4-FFF2-40B4-BE49-F238E27FC236}">
                <a16:creationId xmlns:a16="http://schemas.microsoft.com/office/drawing/2014/main" id="{EF039180-A7DF-DC0E-CF16-79BA8B590576}"/>
              </a:ext>
            </a:extLst>
          </p:cNvPr>
          <p:cNvSpPr txBox="1">
            <a:spLocks/>
          </p:cNvSpPr>
          <p:nvPr/>
        </p:nvSpPr>
        <p:spPr>
          <a:xfrm>
            <a:off x="5760726" y="2322027"/>
            <a:ext cx="3056144" cy="237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Calculate log of stock price and determine stationarity of time series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Decompose time series determine if any seasonality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Plot ACF &amp; PACF plots to determine if any MA and AR components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Train and evaluate both HWES &amp; ARIMA models using seasonality, AR, and MA values informed by prior analyses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After tuning models, forecast stock price for next 60 days</a:t>
            </a:r>
          </a:p>
        </p:txBody>
      </p:sp>
      <p:sp>
        <p:nvSpPr>
          <p:cNvPr id="7" name="Google Shape;473;p48">
            <a:extLst>
              <a:ext uri="{FF2B5EF4-FFF2-40B4-BE49-F238E27FC236}">
                <a16:creationId xmlns:a16="http://schemas.microsoft.com/office/drawing/2014/main" id="{C52E79B4-E0FF-41CE-D2AD-70E59B587FEB}"/>
              </a:ext>
            </a:extLst>
          </p:cNvPr>
          <p:cNvSpPr txBox="1">
            <a:spLocks/>
          </p:cNvSpPr>
          <p:nvPr/>
        </p:nvSpPr>
        <p:spPr>
          <a:xfrm>
            <a:off x="5760725" y="1845927"/>
            <a:ext cx="2822713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pPr marL="0" indent="0" algn="l"/>
            <a:r>
              <a:rPr lang="en-SG" dirty="0"/>
              <a:t>Model Stock Price</a:t>
            </a:r>
          </a:p>
        </p:txBody>
      </p:sp>
    </p:spTree>
    <p:extLst>
      <p:ext uri="{BB962C8B-B14F-4D97-AF65-F5344CB8AC3E}">
        <p14:creationId xmlns:p14="http://schemas.microsoft.com/office/powerpoint/2010/main" val="33105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FB0C2B2C-64AE-E19C-3C50-C833D301D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A44FD672-C3CC-4622-D9A0-6C0332BC78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732351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Plotted 5-day Simple Moving Average (SMA5)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Stock prices of major multinationals (e.g., Apple, Amazon) fluctuate more than local firms like DBS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Apple and Amazon show a clearer upward trend, while DBS’s growth is less apparent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Time series appear non-stationary and seasonality requires further analysis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27F98E72-BE43-3DE4-9E19-F5E7861D3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62A1E-0A49-86E4-0433-C15D2AFB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64" y="1366291"/>
            <a:ext cx="5729552" cy="26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Apple Stock</a:t>
            </a:r>
            <a:endParaRPr dirty="0"/>
          </a:p>
        </p:txBody>
      </p:sp>
      <p:grpSp>
        <p:nvGrpSpPr>
          <p:cNvPr id="434" name="Google Shape;434;p44"/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/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858FDEC-CAC0-95CA-61F0-C56D7D071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8E5DDB06-D4B1-C162-57DD-2F0F4C8B6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C9E23B2A-992B-C98A-C862-C43BDE1B34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732351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Aim is to select a seasonal decomposition period that smooths the trend while ensuring efficient modelling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 large period increases computation time whereas a small period may miss key seasonal patterns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Based on decomposition plot, a seasonal period of </a:t>
            </a:r>
            <a:r>
              <a:rPr lang="en-US" sz="1400" u="sng" dirty="0"/>
              <a:t>30</a:t>
            </a:r>
            <a:r>
              <a:rPr lang="en-US" sz="1400" dirty="0"/>
              <a:t> days appears sufficient for our model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C342FCD3-F584-15FB-F6A8-07D99ABB3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Seasonal Decomposition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123A2-EE27-28EF-A79E-17276419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75" y="1192235"/>
            <a:ext cx="5530357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1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Augmented Dickey-Fuller T</a:t>
            </a:r>
            <a:r>
              <a:rPr lang="en-SG" dirty="0"/>
              <a:t>e</a:t>
            </a:r>
            <a:r>
              <a:rPr lang="en" dirty="0" err="1"/>
              <a:t>st</a:t>
            </a:r>
            <a:endParaRPr dirty="0"/>
          </a:p>
        </p:txBody>
      </p:sp>
      <p:sp>
        <p:nvSpPr>
          <p:cNvPr id="391" name="Google Shape;391;p41"/>
          <p:cNvSpPr txBox="1">
            <a:spLocks noGrp="1"/>
          </p:cNvSpPr>
          <p:nvPr>
            <p:ph type="body" idx="1"/>
          </p:nvPr>
        </p:nvSpPr>
        <p:spPr>
          <a:xfrm>
            <a:off x="720000" y="1381077"/>
            <a:ext cx="7704000" cy="531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Stationarity test for different Apple time series </a:t>
            </a:r>
            <a:endParaRPr sz="1600" dirty="0"/>
          </a:p>
        </p:txBody>
      </p:sp>
      <p:graphicFrame>
        <p:nvGraphicFramePr>
          <p:cNvPr id="392" name="Google Shape;392;p41"/>
          <p:cNvGraphicFramePr/>
          <p:nvPr>
            <p:extLst>
              <p:ext uri="{D42A27DB-BD31-4B8C-83A1-F6EECF244321}">
                <p14:modId xmlns:p14="http://schemas.microsoft.com/office/powerpoint/2010/main" val="4057845661"/>
              </p:ext>
            </p:extLst>
          </p:nvPr>
        </p:nvGraphicFramePr>
        <p:xfrm>
          <a:off x="1089285" y="1932199"/>
          <a:ext cx="6965431" cy="2252176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3038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226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  <a:gridCol w="2167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Time Series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Differentiation Parameter Value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Stationarity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Logged Apple Time Series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0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Not stationary (</a:t>
                      </a:r>
                      <a:r>
                        <a:rPr lang="en-US" sz="1200" i="1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p &gt; 0.05</a:t>
                      </a:r>
                      <a:r>
                        <a:rPr lang="en-US" sz="1200" i="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Differenced Logged Apple Time Series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Stationary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Differenced &amp; 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Seasonally Differenced Logged Apple Time Series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b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</a:b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Stationary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4A41E1C6-D1D3-E45B-8CE9-7E51F83A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3B971-35A2-B8C5-8BB0-E5C22FC7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817" y="1192235"/>
            <a:ext cx="5503215" cy="3420000"/>
          </a:xfrm>
          <a:prstGeom prst="rect">
            <a:avLst/>
          </a:prstGeom>
        </p:spPr>
      </p:pic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0584C413-55B3-3021-C724-DB2765F27C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878347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We </a:t>
            </a:r>
            <a:r>
              <a:rPr lang="en-US" sz="1400" dirty="0" err="1"/>
              <a:t>analysed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differenced and 1</a:t>
            </a:r>
            <a:r>
              <a:rPr lang="en-US" sz="1400" baseline="30000" dirty="0"/>
              <a:t>st</a:t>
            </a:r>
            <a:r>
              <a:rPr lang="en-US" sz="1400" dirty="0"/>
              <a:t> seasonally differenced data (seasonal period = 30) to identify correlations at specific lags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ACF and PACF plots help determine suitable values for p and q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Spikes at p = 1, q = 1, and intervals of 30 suggest P = 2 and Q = 1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These values will be used for further analysis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816D8824-267D-3878-0D01-F61B14FC2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ACF &amp; PACF Plots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8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994CDA57-C394-6469-1FA8-FC4F6BA27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6547BD-EECE-CD29-87A9-73A6989D1DD5}"/>
              </a:ext>
            </a:extLst>
          </p:cNvPr>
          <p:cNvGrpSpPr/>
          <p:nvPr/>
        </p:nvGrpSpPr>
        <p:grpSpPr>
          <a:xfrm>
            <a:off x="4554394" y="1027665"/>
            <a:ext cx="4206593" cy="3969940"/>
            <a:chOff x="4554394" y="1027665"/>
            <a:chExt cx="4206593" cy="39699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89D377-AFF7-886B-DAAD-90BA16038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394" y="3017605"/>
              <a:ext cx="4206593" cy="198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CB5896-2FF7-A371-51AC-098BB3EB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4394" y="1027665"/>
              <a:ext cx="4206593" cy="1980000"/>
            </a:xfrm>
            <a:prstGeom prst="rect">
              <a:avLst/>
            </a:prstGeom>
          </p:spPr>
        </p:pic>
      </p:grp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86F7FCD3-F76E-5295-4F6C-A786B5E81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HWES &amp; SARIMA Model Evaluation</a:t>
            </a:r>
            <a:endParaRPr dirty="0"/>
          </a:p>
        </p:txBody>
      </p:sp>
      <p:sp>
        <p:nvSpPr>
          <p:cNvPr id="9" name="Google Shape;451;p46">
            <a:extLst>
              <a:ext uri="{FF2B5EF4-FFF2-40B4-BE49-F238E27FC236}">
                <a16:creationId xmlns:a16="http://schemas.microsoft.com/office/drawing/2014/main" id="{EF5BE197-6407-BDE3-B6B2-3DF8379FB18E}"/>
              </a:ext>
            </a:extLst>
          </p:cNvPr>
          <p:cNvSpPr txBox="1">
            <a:spLocks/>
          </p:cNvSpPr>
          <p:nvPr/>
        </p:nvSpPr>
        <p:spPr>
          <a:xfrm>
            <a:off x="383013" y="1366291"/>
            <a:ext cx="3893152" cy="30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285750" indent="-285750">
              <a:spcAft>
                <a:spcPts val="600"/>
              </a:spcAft>
            </a:pPr>
            <a:r>
              <a:rPr lang="en-US" sz="1400" dirty="0"/>
              <a:t>The logged Apple time series was split 80-20 for training and evaluation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model developed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seasonal_periods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=30</a:t>
            </a:r>
            <a:r>
              <a:rPr lang="en-US" sz="1400" dirty="0"/>
              <a:t> and SARIMA with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order=(1,1,1)</a:t>
            </a:r>
            <a:r>
              <a:rPr lang="en-US" sz="1400" dirty="0"/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seasonal_order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=(2,1,1,30)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achieved a MAPE of 7.00%, while SARIMA had a lower MAPE of 6.70%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Both models captured the upward trend well, with SARIMA providing slightly more accurate predictions</a:t>
            </a:r>
          </a:p>
        </p:txBody>
      </p:sp>
    </p:spTree>
    <p:extLst>
      <p:ext uri="{BB962C8B-B14F-4D97-AF65-F5344CB8AC3E}">
        <p14:creationId xmlns:p14="http://schemas.microsoft.com/office/powerpoint/2010/main" val="189755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>
            <a:spLocks noGrp="1"/>
          </p:cNvSpPr>
          <p:nvPr>
            <p:ph type="title"/>
          </p:nvPr>
        </p:nvSpPr>
        <p:spPr>
          <a:xfrm>
            <a:off x="3286026" y="445025"/>
            <a:ext cx="48691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1"/>
          </p:nvPr>
        </p:nvSpPr>
        <p:spPr>
          <a:xfrm>
            <a:off x="3446487" y="1398850"/>
            <a:ext cx="4869198" cy="3029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In this analysis, we used the UCI Wine dataset to cluster different groups of wines based on their chemical properties without predefined labels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Models evaluated in this analysis include:</a:t>
            </a:r>
          </a:p>
          <a:p>
            <a:pPr marL="800100" lvl="1" indent="-342900" algn="l">
              <a:spcAft>
                <a:spcPts val="600"/>
              </a:spcAft>
              <a:buFont typeface="+mj-lt"/>
              <a:buAutoNum type="arabicPeriod"/>
            </a:pPr>
            <a:r>
              <a:rPr lang="en-SG" sz="1600" dirty="0"/>
              <a:t>K-Means</a:t>
            </a:r>
          </a:p>
          <a:p>
            <a:pPr marL="800100" lvl="1" indent="-342900" algn="l">
              <a:spcAft>
                <a:spcPts val="600"/>
              </a:spcAft>
              <a:buFont typeface="+mj-lt"/>
              <a:buAutoNum type="arabicPeriod"/>
            </a:pPr>
            <a:r>
              <a:rPr lang="en-SG" sz="1600" dirty="0"/>
              <a:t>DBSCAN</a:t>
            </a:r>
          </a:p>
          <a:p>
            <a:pPr marL="800100" lvl="1" indent="-342900" algn="l">
              <a:spcAft>
                <a:spcPts val="600"/>
              </a:spcAft>
              <a:buFont typeface="+mj-lt"/>
              <a:buAutoNum type="arabicPeriod"/>
            </a:pPr>
            <a:r>
              <a:rPr lang="en-SG" sz="1600" dirty="0"/>
              <a:t>Gaussian Mixture Model</a:t>
            </a:r>
          </a:p>
          <a:p>
            <a:pPr marL="800100" lvl="1" indent="-342900" algn="l">
              <a:spcAft>
                <a:spcPts val="600"/>
              </a:spcAft>
              <a:buFont typeface="+mj-lt"/>
              <a:buAutoNum type="arabicPeriod"/>
            </a:pPr>
            <a:r>
              <a:rPr lang="en-SG" sz="1600" dirty="0"/>
              <a:t>Agglomerative Clustering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The models were then evaluated for optimal cluster count and compared using multiple evaluation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D41C0-3799-E613-330B-AC31040C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3"/>
          <a:stretch/>
        </p:blipFill>
        <p:spPr>
          <a:xfrm>
            <a:off x="174811" y="150223"/>
            <a:ext cx="3060423" cy="48528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BE7ACA2E-65E0-79E2-DC74-8C6C82B8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78CF8C-EBE1-72CB-2A93-2284E4C558A7}"/>
              </a:ext>
            </a:extLst>
          </p:cNvPr>
          <p:cNvGrpSpPr/>
          <p:nvPr/>
        </p:nvGrpSpPr>
        <p:grpSpPr>
          <a:xfrm>
            <a:off x="4572000" y="1017725"/>
            <a:ext cx="4206593" cy="3960000"/>
            <a:chOff x="889001" y="838200"/>
            <a:chExt cx="4206593" cy="396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771D65-EAF9-C611-A443-8D53FDAD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1" y="838200"/>
              <a:ext cx="4206593" cy="198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B55708-0195-3415-EA58-215D330B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01" y="2818200"/>
              <a:ext cx="4206593" cy="1980000"/>
            </a:xfrm>
            <a:prstGeom prst="rect">
              <a:avLst/>
            </a:prstGeom>
          </p:spPr>
        </p:pic>
      </p:grp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7A6CCB15-C229-182C-6BEB-691936388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HWES &amp; SARIMA 60-Day Forecast</a:t>
            </a:r>
            <a:endParaRPr dirty="0"/>
          </a:p>
        </p:txBody>
      </p:sp>
      <p:sp>
        <p:nvSpPr>
          <p:cNvPr id="9" name="Google Shape;451;p46">
            <a:extLst>
              <a:ext uri="{FF2B5EF4-FFF2-40B4-BE49-F238E27FC236}">
                <a16:creationId xmlns:a16="http://schemas.microsoft.com/office/drawing/2014/main" id="{3FAF87A1-2DEB-59D5-FB99-8A4D60EA6461}"/>
              </a:ext>
            </a:extLst>
          </p:cNvPr>
          <p:cNvSpPr txBox="1">
            <a:spLocks/>
          </p:cNvSpPr>
          <p:nvPr/>
        </p:nvSpPr>
        <p:spPr>
          <a:xfrm>
            <a:off x="383013" y="1366291"/>
            <a:ext cx="3771544" cy="30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285750" indent="-285750">
              <a:spcAft>
                <a:spcPts val="600"/>
              </a:spcAft>
            </a:pPr>
            <a:r>
              <a:rPr lang="en-US" sz="1400" dirty="0"/>
              <a:t>Both HWES and SARIMA both capture a similar upward trend prediction for the next 60 days</a:t>
            </a:r>
          </a:p>
        </p:txBody>
      </p:sp>
    </p:spTree>
    <p:extLst>
      <p:ext uri="{BB962C8B-B14F-4D97-AF65-F5344CB8AC3E}">
        <p14:creationId xmlns:p14="http://schemas.microsoft.com/office/powerpoint/2010/main" val="252360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FD358B1-4483-87DD-B938-9A88B11C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06EBEA36-C909-4C30-67B8-0DA7CC089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Amazon Stock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B937D7BA-B8C8-BCFE-51F4-6DC2E16F2CE4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DA92DB68-6751-0002-40C5-F3C82E12BBFD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93E86A8A-4E64-0D66-CFDE-5CF35952826E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490B8EC0-E985-B369-A840-09414B03F7EE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2860AC99-692D-224E-AD14-3B03C99A82CD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AABF6C0F-C6A8-6E2B-08FB-5C5DC130959B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124E59-AD7C-7BCE-E0EA-091FD2791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49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AB1349E5-D303-AA37-6969-9B3017BB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CFCA6-50C5-FA87-4675-24368195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75" y="1192235"/>
            <a:ext cx="5557500" cy="3420000"/>
          </a:xfrm>
          <a:prstGeom prst="rect">
            <a:avLst/>
          </a:prstGeom>
        </p:spPr>
      </p:pic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F2812659-085B-F0F5-06D0-B3909FBEE4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732351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Aim is to select a seasonal decomposition period that smooths the trend while ensuring efficient modelling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 large period increases computation time whereas a small period may miss key seasonal patterns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Based on decomposition plot, a seasonal period of </a:t>
            </a:r>
            <a:r>
              <a:rPr lang="en-US" sz="1400" u="sng" dirty="0"/>
              <a:t>20</a:t>
            </a:r>
            <a:r>
              <a:rPr lang="en-US" sz="1400" dirty="0"/>
              <a:t> days appears sufficient for our model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9C981F05-2421-0F75-D97D-F0659437D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Seasonal Decomposition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89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61E40087-91C2-3B53-921E-EE814A711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>
            <a:extLst>
              <a:ext uri="{FF2B5EF4-FFF2-40B4-BE49-F238E27FC236}">
                <a16:creationId xmlns:a16="http://schemas.microsoft.com/office/drawing/2014/main" id="{C31A2908-AB0E-2B02-57B7-7C9124141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Augmented Dickey-Fuller T</a:t>
            </a:r>
            <a:r>
              <a:rPr lang="en-SG" dirty="0"/>
              <a:t>e</a:t>
            </a:r>
            <a:r>
              <a:rPr lang="en" dirty="0" err="1"/>
              <a:t>st</a:t>
            </a:r>
            <a:endParaRPr dirty="0"/>
          </a:p>
        </p:txBody>
      </p:sp>
      <p:sp>
        <p:nvSpPr>
          <p:cNvPr id="391" name="Google Shape;391;p41">
            <a:extLst>
              <a:ext uri="{FF2B5EF4-FFF2-40B4-BE49-F238E27FC236}">
                <a16:creationId xmlns:a16="http://schemas.microsoft.com/office/drawing/2014/main" id="{E447DD6B-F418-0A85-CE65-E5AFCB719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381077"/>
            <a:ext cx="7704000" cy="531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Stationarity test for different Amazon time series </a:t>
            </a:r>
            <a:endParaRPr sz="1600" dirty="0"/>
          </a:p>
        </p:txBody>
      </p:sp>
      <p:graphicFrame>
        <p:nvGraphicFramePr>
          <p:cNvPr id="2" name="Google Shape;392;p41">
            <a:extLst>
              <a:ext uri="{FF2B5EF4-FFF2-40B4-BE49-F238E27FC236}">
                <a16:creationId xmlns:a16="http://schemas.microsoft.com/office/drawing/2014/main" id="{66451985-A665-ED4E-4712-747464F31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30996"/>
              </p:ext>
            </p:extLst>
          </p:nvPr>
        </p:nvGraphicFramePr>
        <p:xfrm>
          <a:off x="1089285" y="1932199"/>
          <a:ext cx="6965431" cy="2252176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3038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226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  <a:gridCol w="2167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Time Series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Differentiation Parameter Value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Stationarity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Logged Amazon Time Series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0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Not stationary (</a:t>
                      </a:r>
                      <a:r>
                        <a:rPr lang="en-US" sz="1200" i="1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p &gt; 0.05</a:t>
                      </a:r>
                      <a:r>
                        <a:rPr lang="en-US" sz="1200" i="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Differenced Logged Amazon Time Series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Stationary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Differenced &amp; 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Seasonally Differenced Logged Amazon Time Series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b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</a:b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Stationary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24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759179AB-2B63-13FC-880A-F46C052B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8B836-2C1E-5B35-11FA-2A909DB9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817" y="1192235"/>
            <a:ext cx="5503215" cy="3420000"/>
          </a:xfrm>
          <a:prstGeom prst="rect">
            <a:avLst/>
          </a:prstGeom>
        </p:spPr>
      </p:pic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4EF22D04-B374-84F7-EDB8-28312419CB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878347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We </a:t>
            </a:r>
            <a:r>
              <a:rPr lang="en-US" sz="1400" dirty="0" err="1"/>
              <a:t>analysed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differenced and 1</a:t>
            </a:r>
            <a:r>
              <a:rPr lang="en-US" sz="1400" baseline="30000" dirty="0"/>
              <a:t>st</a:t>
            </a:r>
            <a:r>
              <a:rPr lang="en-US" sz="1400" dirty="0"/>
              <a:t> seasonally differenced data (seasonal period = 20) to identify correlations at specific lags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ACF and PACF plots help determine suitable values for p and q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Spikes at p = 1, q = 1, and intervals of 20 suggest P = 2 and Q = 1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These values will be used for further analysis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185F9D8B-C796-9089-03FA-4DE128080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ACF &amp; PACF Plots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50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F0085D07-543D-A5BD-BDF1-DC7DFCC2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C209B9-F97F-366B-A575-894471A32879}"/>
              </a:ext>
            </a:extLst>
          </p:cNvPr>
          <p:cNvGrpSpPr/>
          <p:nvPr/>
        </p:nvGrpSpPr>
        <p:grpSpPr>
          <a:xfrm>
            <a:off x="4554394" y="1027665"/>
            <a:ext cx="4206593" cy="3713550"/>
            <a:chOff x="889001" y="838200"/>
            <a:chExt cx="4206593" cy="37135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464FB1-6CA4-8426-ECCA-C385C0B9B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1" y="838200"/>
              <a:ext cx="4206593" cy="19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0EEA8-BB79-2942-6B8C-C57E9BA9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01" y="2571750"/>
              <a:ext cx="4206593" cy="1980000"/>
            </a:xfrm>
            <a:prstGeom prst="rect">
              <a:avLst/>
            </a:prstGeom>
          </p:spPr>
        </p:pic>
      </p:grp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87817869-866E-1F2F-5DFF-A2CDFC71D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HWES &amp; SARIMA Model Evaluation</a:t>
            </a:r>
            <a:endParaRPr dirty="0"/>
          </a:p>
        </p:txBody>
      </p:sp>
      <p:sp>
        <p:nvSpPr>
          <p:cNvPr id="9" name="Google Shape;451;p46">
            <a:extLst>
              <a:ext uri="{FF2B5EF4-FFF2-40B4-BE49-F238E27FC236}">
                <a16:creationId xmlns:a16="http://schemas.microsoft.com/office/drawing/2014/main" id="{E34A5A04-9A24-1B17-9852-E911F3F207EF}"/>
              </a:ext>
            </a:extLst>
          </p:cNvPr>
          <p:cNvSpPr txBox="1">
            <a:spLocks/>
          </p:cNvSpPr>
          <p:nvPr/>
        </p:nvSpPr>
        <p:spPr>
          <a:xfrm>
            <a:off x="383012" y="1366291"/>
            <a:ext cx="4054517" cy="333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285750" indent="-285750">
              <a:spcAft>
                <a:spcPts val="600"/>
              </a:spcAft>
            </a:pPr>
            <a:r>
              <a:rPr lang="en-US" sz="1400" dirty="0"/>
              <a:t>The logged Amazon time series was split 80-20 for training and evaluation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model developed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seasonal_periods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=20</a:t>
            </a:r>
            <a:r>
              <a:rPr lang="en-US" sz="1400" dirty="0"/>
              <a:t> and SARIMA with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order=(1,1,1)</a:t>
            </a:r>
            <a:r>
              <a:rPr lang="en-US" sz="1400" dirty="0"/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seasonal_order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=(2,1,1,20)</a:t>
            </a:r>
            <a:endParaRPr lang="en-US" sz="1400" dirty="0"/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achieved a MAPE of 16.20%, while SARIMA performed slightly better with a MAPE of 16.02%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captured the upward trend well, while SARIMA better captured the downward trend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Regardless, the lower MAPE suggests SARIMA provided slightly more accurate forecasts</a:t>
            </a:r>
          </a:p>
        </p:txBody>
      </p:sp>
    </p:spTree>
    <p:extLst>
      <p:ext uri="{BB962C8B-B14F-4D97-AF65-F5344CB8AC3E}">
        <p14:creationId xmlns:p14="http://schemas.microsoft.com/office/powerpoint/2010/main" val="743416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B739A091-FA20-D180-1A16-035C2209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A4902C-611A-6BC3-E6DE-2DDE0B9DF727}"/>
              </a:ext>
            </a:extLst>
          </p:cNvPr>
          <p:cNvGrpSpPr/>
          <p:nvPr/>
        </p:nvGrpSpPr>
        <p:grpSpPr>
          <a:xfrm>
            <a:off x="4572000" y="1017725"/>
            <a:ext cx="4206593" cy="3992800"/>
            <a:chOff x="889001" y="838200"/>
            <a:chExt cx="4206593" cy="3992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55B1A3-8866-1DCF-8547-D03665C6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1" y="838200"/>
              <a:ext cx="4206593" cy="198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87C441-FB81-D0DD-C805-2158FC779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01" y="2851000"/>
              <a:ext cx="4206593" cy="1980000"/>
            </a:xfrm>
            <a:prstGeom prst="rect">
              <a:avLst/>
            </a:prstGeom>
          </p:spPr>
        </p:pic>
      </p:grp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1504AECC-72A6-5DD9-9AFE-473B229DF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HWES &amp; SARIMA 60-Day Forecast</a:t>
            </a:r>
            <a:endParaRPr dirty="0"/>
          </a:p>
        </p:txBody>
      </p:sp>
      <p:sp>
        <p:nvSpPr>
          <p:cNvPr id="9" name="Google Shape;451;p46">
            <a:extLst>
              <a:ext uri="{FF2B5EF4-FFF2-40B4-BE49-F238E27FC236}">
                <a16:creationId xmlns:a16="http://schemas.microsoft.com/office/drawing/2014/main" id="{7F87294E-8442-39EF-3E36-86FC4710A1E3}"/>
              </a:ext>
            </a:extLst>
          </p:cNvPr>
          <p:cNvSpPr txBox="1">
            <a:spLocks/>
          </p:cNvSpPr>
          <p:nvPr/>
        </p:nvSpPr>
        <p:spPr>
          <a:xfrm>
            <a:off x="383013" y="1366291"/>
            <a:ext cx="3771544" cy="30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285750" indent="-285750">
              <a:spcAft>
                <a:spcPts val="600"/>
              </a:spcAft>
            </a:pPr>
            <a:r>
              <a:rPr lang="en-US" sz="1400" dirty="0"/>
              <a:t>HWES captures more of the upward trend, while SARIMA focuses more on the downward trend in the 60-day forecast</a:t>
            </a:r>
          </a:p>
        </p:txBody>
      </p:sp>
    </p:spTree>
    <p:extLst>
      <p:ext uri="{BB962C8B-B14F-4D97-AF65-F5344CB8AC3E}">
        <p14:creationId xmlns:p14="http://schemas.microsoft.com/office/powerpoint/2010/main" val="593942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1864E3F3-31DD-FF1A-26E9-C66879AD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4FDF76E6-B6E7-918D-607A-EF48AD7ECEFC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0D620A22-01DF-2AE3-2BFC-DA2968EF55CE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7A0F5F16-088C-E885-8BE9-98FEDF78D2FB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B1CBB548-2D08-6604-4460-4BE04E6FA7B0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23AB2812-667B-191A-D10A-62754354A0DB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C17E4C09-5C9E-47BB-E6FA-7159AF20749A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9C5AE16-81E1-3EE5-3467-3FB154F939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013CF4-FC1B-9FD4-D831-02945F6D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DBS Stock</a:t>
            </a:r>
          </a:p>
        </p:txBody>
      </p:sp>
    </p:spTree>
    <p:extLst>
      <p:ext uri="{BB962C8B-B14F-4D97-AF65-F5344CB8AC3E}">
        <p14:creationId xmlns:p14="http://schemas.microsoft.com/office/powerpoint/2010/main" val="406769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EB9AEA5-722F-7B5D-FEE5-F5B6DEDD7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C5AE2CE4-7804-8C0F-3615-DE0AD89224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732351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Aim is to select a seasonal decomposition period that smooths the trend while ensuring efficient modelling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 large period increases computation time whereas a small period may miss key seasonal patterns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Based on decomposition plot, a seasonal period of </a:t>
            </a:r>
            <a:r>
              <a:rPr lang="en-US" sz="1400" u="sng" dirty="0"/>
              <a:t>25</a:t>
            </a:r>
            <a:r>
              <a:rPr lang="en-US" sz="1400" dirty="0"/>
              <a:t> days appears sufficient for our model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AC59958D-0BA7-4BB8-1F63-267348A19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Seasonal Decomposition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D039B-6A6C-BEBF-BD32-06184E5F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75" y="1192235"/>
            <a:ext cx="5530357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00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A6560D63-631A-B7FF-1E4A-772C9334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>
            <a:extLst>
              <a:ext uri="{FF2B5EF4-FFF2-40B4-BE49-F238E27FC236}">
                <a16:creationId xmlns:a16="http://schemas.microsoft.com/office/drawing/2014/main" id="{FA369FC9-BB80-C25A-83B4-A9D8C7392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Augmented Dickey-Fuller T</a:t>
            </a:r>
            <a:r>
              <a:rPr lang="en-SG" dirty="0"/>
              <a:t>e</a:t>
            </a:r>
            <a:r>
              <a:rPr lang="en" dirty="0" err="1"/>
              <a:t>st</a:t>
            </a:r>
            <a:endParaRPr dirty="0"/>
          </a:p>
        </p:txBody>
      </p:sp>
      <p:sp>
        <p:nvSpPr>
          <p:cNvPr id="391" name="Google Shape;391;p41">
            <a:extLst>
              <a:ext uri="{FF2B5EF4-FFF2-40B4-BE49-F238E27FC236}">
                <a16:creationId xmlns:a16="http://schemas.microsoft.com/office/drawing/2014/main" id="{26F0A5ED-528A-DB52-8E7D-472C8EDA0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381077"/>
            <a:ext cx="7704000" cy="531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Stationarity test for different DBS time series </a:t>
            </a:r>
            <a:endParaRPr sz="1600" dirty="0"/>
          </a:p>
        </p:txBody>
      </p:sp>
      <p:graphicFrame>
        <p:nvGraphicFramePr>
          <p:cNvPr id="2" name="Google Shape;392;p41">
            <a:extLst>
              <a:ext uri="{FF2B5EF4-FFF2-40B4-BE49-F238E27FC236}">
                <a16:creationId xmlns:a16="http://schemas.microsoft.com/office/drawing/2014/main" id="{F26A568A-FBF6-E4AB-65A2-5EAABDE55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18333"/>
              </p:ext>
            </p:extLst>
          </p:nvPr>
        </p:nvGraphicFramePr>
        <p:xfrm>
          <a:off x="1089285" y="1932199"/>
          <a:ext cx="6965431" cy="2252176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3038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226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  <a:gridCol w="2167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Time Series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Differentiation Parameter Value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Stationarity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Logged DBS Time Series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0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Not stationary (</a:t>
                      </a:r>
                      <a:r>
                        <a:rPr lang="en-US" sz="1200" i="1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p &gt; 0.05</a:t>
                      </a:r>
                      <a:r>
                        <a:rPr lang="en-US" sz="1200" i="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Differenced Logged DBS Time Series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Stationary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Differenced &amp; 1</a:t>
                      </a:r>
                      <a:r>
                        <a:rPr lang="en-US" sz="1200" baseline="300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 Seasonally Differenced Logged DBS Time Series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b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</a:b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 = 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Stationary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74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53166BD9-4847-0E35-A23B-772C1F77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>
            <a:extLst>
              <a:ext uri="{FF2B5EF4-FFF2-40B4-BE49-F238E27FC236}">
                <a16:creationId xmlns:a16="http://schemas.microsoft.com/office/drawing/2014/main" id="{72AD350C-E6FF-BEB1-16FD-7FAEAF87ADC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71724" y="2322027"/>
            <a:ext cx="2162760" cy="1643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Examine dataset, inspect column data types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Check if there are any missing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Get descriptive statistics of each column to determine if scaling is required</a:t>
            </a:r>
            <a:endParaRPr dirty="0"/>
          </a:p>
        </p:txBody>
      </p:sp>
      <p:sp>
        <p:nvSpPr>
          <p:cNvPr id="472" name="Google Shape;472;p48">
            <a:extLst>
              <a:ext uri="{FF2B5EF4-FFF2-40B4-BE49-F238E27FC236}">
                <a16:creationId xmlns:a16="http://schemas.microsoft.com/office/drawing/2014/main" id="{B53F8844-47D0-45B5-5E4F-9D1CFB85F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Approach</a:t>
            </a:r>
            <a:endParaRPr dirty="0"/>
          </a:p>
        </p:txBody>
      </p:sp>
      <p:sp>
        <p:nvSpPr>
          <p:cNvPr id="473" name="Google Shape;473;p48">
            <a:extLst>
              <a:ext uri="{FF2B5EF4-FFF2-40B4-BE49-F238E27FC236}">
                <a16:creationId xmlns:a16="http://schemas.microsoft.com/office/drawing/2014/main" id="{AD2046AB-B0C2-6B94-B56C-CAD85A39EB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724" y="1845927"/>
            <a:ext cx="1944099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b="1" dirty="0"/>
          </a:p>
        </p:txBody>
      </p:sp>
      <p:sp>
        <p:nvSpPr>
          <p:cNvPr id="474" name="Google Shape;474;p48">
            <a:extLst>
              <a:ext uri="{FF2B5EF4-FFF2-40B4-BE49-F238E27FC236}">
                <a16:creationId xmlns:a16="http://schemas.microsoft.com/office/drawing/2014/main" id="{0EA2B220-A113-1A7A-2AB1-7D5836E062C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589282" y="1845927"/>
            <a:ext cx="2698336" cy="4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Pre-Processing</a:t>
            </a:r>
            <a:endParaRPr sz="2000" dirty="0"/>
          </a:p>
        </p:txBody>
      </p:sp>
      <p:sp>
        <p:nvSpPr>
          <p:cNvPr id="475" name="Google Shape;475;p48">
            <a:extLst>
              <a:ext uri="{FF2B5EF4-FFF2-40B4-BE49-F238E27FC236}">
                <a16:creationId xmlns:a16="http://schemas.microsoft.com/office/drawing/2014/main" id="{B962AA92-DF2D-64F6-48AF-6BC577F8E5B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589280" y="2322026"/>
            <a:ext cx="2698336" cy="236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Data is standardised using Standard Scaler to ensure consistent feature scaling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Scaling necessary as clustering algorithms using Euclidean distance are sensitive to scale differences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Reshape actual labels to </a:t>
            </a:r>
            <a:r>
              <a:rPr lang="en-SG" dirty="0" err="1"/>
              <a:t>numpy</a:t>
            </a:r>
            <a:r>
              <a:rPr lang="en-SG" dirty="0"/>
              <a:t> array for cluster validation</a:t>
            </a:r>
            <a:endParaRPr lang="en" dirty="0"/>
          </a:p>
        </p:txBody>
      </p:sp>
      <p:grpSp>
        <p:nvGrpSpPr>
          <p:cNvPr id="2" name="Google Shape;978;p75">
            <a:extLst>
              <a:ext uri="{FF2B5EF4-FFF2-40B4-BE49-F238E27FC236}">
                <a16:creationId xmlns:a16="http://schemas.microsoft.com/office/drawing/2014/main" id="{3D2648CE-F682-EF69-370F-975C637C66A3}"/>
              </a:ext>
            </a:extLst>
          </p:cNvPr>
          <p:cNvGrpSpPr/>
          <p:nvPr/>
        </p:nvGrpSpPr>
        <p:grpSpPr>
          <a:xfrm>
            <a:off x="447261" y="1567055"/>
            <a:ext cx="8478078" cy="328567"/>
            <a:chOff x="2255350" y="2502650"/>
            <a:chExt cx="4633278" cy="328567"/>
          </a:xfrm>
        </p:grpSpPr>
        <p:sp>
          <p:nvSpPr>
            <p:cNvPr id="3" name="Google Shape;979;p75">
              <a:extLst>
                <a:ext uri="{FF2B5EF4-FFF2-40B4-BE49-F238E27FC236}">
                  <a16:creationId xmlns:a16="http://schemas.microsoft.com/office/drawing/2014/main" id="{037D466E-874F-5DB2-F755-AD6448D4E4BC}"/>
                </a:ext>
              </a:extLst>
            </p:cNvPr>
            <p:cNvSpPr/>
            <p:nvPr/>
          </p:nvSpPr>
          <p:spPr>
            <a:xfrm>
              <a:off x="6471991" y="2523526"/>
              <a:ext cx="416637" cy="307691"/>
            </a:xfrm>
            <a:custGeom>
              <a:avLst/>
              <a:gdLst/>
              <a:ahLst/>
              <a:cxnLst/>
              <a:rect l="l" t="t" r="r" b="b"/>
              <a:pathLst>
                <a:path w="22433" h="16567" extrusionOk="0">
                  <a:moveTo>
                    <a:pt x="1" y="1"/>
                  </a:moveTo>
                  <a:lnTo>
                    <a:pt x="11186" y="16566"/>
                  </a:lnTo>
                  <a:lnTo>
                    <a:pt x="224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0;p75">
              <a:extLst>
                <a:ext uri="{FF2B5EF4-FFF2-40B4-BE49-F238E27FC236}">
                  <a16:creationId xmlns:a16="http://schemas.microsoft.com/office/drawing/2014/main" id="{86D650F1-3FFB-EA24-9919-6DD5EBADDD8B}"/>
                </a:ext>
              </a:extLst>
            </p:cNvPr>
            <p:cNvSpPr/>
            <p:nvPr/>
          </p:nvSpPr>
          <p:spPr>
            <a:xfrm>
              <a:off x="2255350" y="2502650"/>
              <a:ext cx="4625723" cy="29363"/>
            </a:xfrm>
            <a:custGeom>
              <a:avLst/>
              <a:gdLst/>
              <a:ahLst/>
              <a:cxnLst/>
              <a:rect l="l" t="t" r="r" b="b"/>
              <a:pathLst>
                <a:path w="249063" h="1581" extrusionOk="0">
                  <a:moveTo>
                    <a:pt x="0" y="0"/>
                  </a:moveTo>
                  <a:lnTo>
                    <a:pt x="0" y="1581"/>
                  </a:lnTo>
                  <a:lnTo>
                    <a:pt x="249062" y="1581"/>
                  </a:lnTo>
                  <a:lnTo>
                    <a:pt x="2490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71;p48">
            <a:extLst>
              <a:ext uri="{FF2B5EF4-FFF2-40B4-BE49-F238E27FC236}">
                <a16:creationId xmlns:a16="http://schemas.microsoft.com/office/drawing/2014/main" id="{9DA13774-0B48-3F4A-9742-9388B1546E3A}"/>
              </a:ext>
            </a:extLst>
          </p:cNvPr>
          <p:cNvSpPr txBox="1">
            <a:spLocks/>
          </p:cNvSpPr>
          <p:nvPr/>
        </p:nvSpPr>
        <p:spPr>
          <a:xfrm>
            <a:off x="5340252" y="2322025"/>
            <a:ext cx="3432023" cy="249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Hyperparameter tuning applied to </a:t>
            </a:r>
            <a:r>
              <a:rPr lang="en-US" dirty="0" err="1"/>
              <a:t>optimise</a:t>
            </a:r>
            <a:r>
              <a:rPr lang="en-US" dirty="0"/>
              <a:t> each clustering model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Various metrics (e.g., inertia, BIC, silhouette coefficient, etc.) used to determine the best hyperparameters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After tuning, models are compared using the following metrics to identify the best-performing clustering approach for dataset: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US" dirty="0"/>
              <a:t>Silhouette Coefficient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US" dirty="0"/>
              <a:t>Davies-Bouldin Score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US" dirty="0"/>
              <a:t>Adjusted Mutual Information Score</a:t>
            </a:r>
          </a:p>
          <a:p>
            <a:pPr marL="685800" lvl="1" indent="-228600" algn="l">
              <a:buFont typeface="+mj-lt"/>
              <a:buAutoNum type="arabicPeriod"/>
            </a:pPr>
            <a:r>
              <a:rPr lang="en-US" dirty="0"/>
              <a:t>Fowlkes-Mallows Score</a:t>
            </a:r>
          </a:p>
        </p:txBody>
      </p:sp>
      <p:sp>
        <p:nvSpPr>
          <p:cNvPr id="7" name="Google Shape;473;p48">
            <a:extLst>
              <a:ext uri="{FF2B5EF4-FFF2-40B4-BE49-F238E27FC236}">
                <a16:creationId xmlns:a16="http://schemas.microsoft.com/office/drawing/2014/main" id="{5E17CE09-9FE4-B36C-F055-407C1D6DD370}"/>
              </a:ext>
            </a:extLst>
          </p:cNvPr>
          <p:cNvSpPr txBox="1">
            <a:spLocks/>
          </p:cNvSpPr>
          <p:nvPr/>
        </p:nvSpPr>
        <p:spPr>
          <a:xfrm>
            <a:off x="5340252" y="1845926"/>
            <a:ext cx="2822713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erif Ethiopic"/>
              <a:buNone/>
              <a:defRPr sz="2400" b="0" i="0" u="none" strike="noStrike" cap="none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pPr marL="0" indent="0" algn="l"/>
            <a:r>
              <a:rPr lang="en-SG" dirty="0"/>
              <a:t>Cluster Modelling</a:t>
            </a:r>
          </a:p>
        </p:txBody>
      </p:sp>
    </p:spTree>
    <p:extLst>
      <p:ext uri="{BB962C8B-B14F-4D97-AF65-F5344CB8AC3E}">
        <p14:creationId xmlns:p14="http://schemas.microsoft.com/office/powerpoint/2010/main" val="449804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64FA9CD-2F8B-3FFD-DFE3-F25EBBFD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1599B7-3970-30C8-9675-50C0A968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817" y="1192235"/>
            <a:ext cx="5530357" cy="3420000"/>
          </a:xfrm>
          <a:prstGeom prst="rect">
            <a:avLst/>
          </a:prstGeom>
        </p:spPr>
      </p:pic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1705EFF8-3EB2-FDBB-2CE4-9559C1BD74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858027" cy="30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We </a:t>
            </a:r>
            <a:r>
              <a:rPr lang="en-US" sz="1400" dirty="0" err="1"/>
              <a:t>analysed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differenced and 1</a:t>
            </a:r>
            <a:r>
              <a:rPr lang="en-US" sz="1400" baseline="30000" dirty="0"/>
              <a:t>st</a:t>
            </a:r>
            <a:r>
              <a:rPr lang="en-US" sz="1400" dirty="0"/>
              <a:t> seasonally differenced data (seasonal period = 25) to identify correlations at specific lags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ACF and PACF plots help determine suitable values for p and q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Spikes at p = 2, q = 2, and intervals of 25 suggest P = 2 and Q = 1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These values will be used for further analysis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F57D6A9B-BC4D-E53B-8FE4-28D94C3B3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ACF &amp; PACF Plots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896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B98BEF7A-FCAB-0169-64E5-6C6BA7BF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2FA153-F4DF-ACC8-B649-42F2EF03290C}"/>
              </a:ext>
            </a:extLst>
          </p:cNvPr>
          <p:cNvGrpSpPr/>
          <p:nvPr/>
        </p:nvGrpSpPr>
        <p:grpSpPr>
          <a:xfrm>
            <a:off x="4539888" y="1027665"/>
            <a:ext cx="4221099" cy="3960000"/>
            <a:chOff x="876301" y="838200"/>
            <a:chExt cx="4221099" cy="396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F68332-4791-BBBF-C31A-08F12576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1" y="838200"/>
              <a:ext cx="4221099" cy="19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269019-25EF-E3DF-9F13-3ACDBC2C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301" y="2818200"/>
              <a:ext cx="4221099" cy="1980000"/>
            </a:xfrm>
            <a:prstGeom prst="rect">
              <a:avLst/>
            </a:prstGeom>
          </p:spPr>
        </p:pic>
      </p:grp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EADB78C3-E241-9CB1-2222-EB42B1941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HWES &amp; SARIMA Model Evaluation</a:t>
            </a:r>
            <a:endParaRPr dirty="0"/>
          </a:p>
        </p:txBody>
      </p:sp>
      <p:sp>
        <p:nvSpPr>
          <p:cNvPr id="9" name="Google Shape;451;p46">
            <a:extLst>
              <a:ext uri="{FF2B5EF4-FFF2-40B4-BE49-F238E27FC236}">
                <a16:creationId xmlns:a16="http://schemas.microsoft.com/office/drawing/2014/main" id="{28F84715-76AE-163E-89AD-87A297549ABC}"/>
              </a:ext>
            </a:extLst>
          </p:cNvPr>
          <p:cNvSpPr txBox="1">
            <a:spLocks/>
          </p:cNvSpPr>
          <p:nvPr/>
        </p:nvSpPr>
        <p:spPr>
          <a:xfrm>
            <a:off x="383013" y="1366290"/>
            <a:ext cx="3953664" cy="342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285750" indent="-285750">
              <a:spcAft>
                <a:spcPts val="600"/>
              </a:spcAft>
            </a:pPr>
            <a:r>
              <a:rPr lang="en-US" sz="1400" dirty="0"/>
              <a:t>The logged DBS time series was split 80-20 for training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model developed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seasonal_periods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=25</a:t>
            </a:r>
            <a:r>
              <a:rPr lang="en-US" sz="1400" dirty="0"/>
              <a:t> and SARIMA with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order=(2,1,2)</a:t>
            </a:r>
            <a:r>
              <a:rPr lang="en-US" sz="1400" dirty="0"/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seasonal_order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=(1,1,1,25)</a:t>
            </a:r>
            <a:endParaRPr lang="en-US" sz="1400" dirty="0"/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Despite the PACF plot suggesting P = 2, using P = 1 resulted in a lower </a:t>
            </a:r>
            <a:r>
              <a:rPr lang="en-US" sz="1400" dirty="0" err="1"/>
              <a:t>AICc</a:t>
            </a:r>
            <a:r>
              <a:rPr lang="en-US" sz="1400" dirty="0"/>
              <a:t> and MAPE, so we proceeded with this value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Both models aligned with the overall upward trend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HWES achieved a lower MAPE (4.86%) than SARIMA (5.42%), indicating better predictive accuracy for DBS</a:t>
            </a:r>
          </a:p>
        </p:txBody>
      </p:sp>
    </p:spTree>
    <p:extLst>
      <p:ext uri="{BB962C8B-B14F-4D97-AF65-F5344CB8AC3E}">
        <p14:creationId xmlns:p14="http://schemas.microsoft.com/office/powerpoint/2010/main" val="2200458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84CBAC02-0D83-14D8-9090-94601B1D3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B568C-D600-2466-5F03-200B7EC90C26}"/>
              </a:ext>
            </a:extLst>
          </p:cNvPr>
          <p:cNvGrpSpPr/>
          <p:nvPr/>
        </p:nvGrpSpPr>
        <p:grpSpPr>
          <a:xfrm>
            <a:off x="4572000" y="1017725"/>
            <a:ext cx="4221099" cy="3960000"/>
            <a:chOff x="876301" y="838200"/>
            <a:chExt cx="4221099" cy="396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7AD72A-172B-F6A6-8FD0-84F6AADC2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301" y="838200"/>
              <a:ext cx="4221099" cy="19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C1DB52-28D4-5E39-ED70-D40E5EDB6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301" y="2818200"/>
              <a:ext cx="4221099" cy="1980000"/>
            </a:xfrm>
            <a:prstGeom prst="rect">
              <a:avLst/>
            </a:prstGeom>
          </p:spPr>
        </p:pic>
      </p:grp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3E8A0C61-4E65-A71C-FC92-DE68DC55D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HWES &amp; SARIMA 60-Day Forecast</a:t>
            </a:r>
            <a:endParaRPr dirty="0"/>
          </a:p>
        </p:txBody>
      </p:sp>
      <p:sp>
        <p:nvSpPr>
          <p:cNvPr id="9" name="Google Shape;451;p46">
            <a:extLst>
              <a:ext uri="{FF2B5EF4-FFF2-40B4-BE49-F238E27FC236}">
                <a16:creationId xmlns:a16="http://schemas.microsoft.com/office/drawing/2014/main" id="{842628FF-0A38-820C-09AD-BDEC67FD7654}"/>
              </a:ext>
            </a:extLst>
          </p:cNvPr>
          <p:cNvSpPr txBox="1">
            <a:spLocks/>
          </p:cNvSpPr>
          <p:nvPr/>
        </p:nvSpPr>
        <p:spPr>
          <a:xfrm>
            <a:off x="383013" y="1366291"/>
            <a:ext cx="3771544" cy="30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285750" indent="-285750">
              <a:spcAft>
                <a:spcPts val="600"/>
              </a:spcAft>
            </a:pPr>
            <a:r>
              <a:rPr lang="en-US" sz="1400" dirty="0"/>
              <a:t>Both HWES and SARIMA both have a similar upward trend prediction for the next 60 days</a:t>
            </a:r>
          </a:p>
        </p:txBody>
      </p:sp>
    </p:spTree>
    <p:extLst>
      <p:ext uri="{BB962C8B-B14F-4D97-AF65-F5344CB8AC3E}">
        <p14:creationId xmlns:p14="http://schemas.microsoft.com/office/powerpoint/2010/main" val="11934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FE0690F9-053A-76CE-FCB4-7201B765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91990EEA-4D58-2221-83D1-2449D481A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01DC7E89-0FF0-3063-C8C1-10247DD31B0A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2CD280D6-CFF2-1230-586A-9D0299D7889A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0141B01A-0F9B-64E6-E8F7-BD1C52C1827B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311DFB39-C141-D66F-50EB-2689313E39C6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5ABF1FFC-C0D0-E9E4-CF07-498BE4EA8A05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B2A7606A-247C-5F47-2947-2A9FA5D63D80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E2F8886B-0A47-B552-BACD-67966C530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5941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301A246F-3519-C32D-8BA6-570CAFCE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6C724C7E-16F4-BA57-1454-FA1F839A6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Baseline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332A1470-2192-D1E0-D505-9FCEAF514D6F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781F4DDD-4922-01A4-6744-04E80F98F6AA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91AAAA0E-DB73-3BD6-23A2-BB0AC11DDFA5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39504D4B-0C2C-5BF3-1510-48383A324738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FA5D04B9-AF2D-0AF7-D948-BC7B0DAE6901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09175610-F416-F268-984F-2EEEA24C10FB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8A2F79-D715-83C4-916C-34D279CFD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04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7E8D5803-A33E-5199-2D89-E3D5CD0D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ED9622FD-1258-A3F2-CB0B-4CC742ED95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3413735" cy="1925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Applied t-SNE to reduce feature dimensions from 13 to 2 to facilitate </a:t>
            </a:r>
            <a:r>
              <a:rPr lang="en-US" sz="1400" dirty="0" err="1"/>
              <a:t>visualisation</a:t>
            </a:r>
            <a:r>
              <a:rPr lang="en-US" sz="1400" dirty="0"/>
              <a:t> of wine dataset clusters and analysis of underlying groupings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Evaluated clustering of wine dataset using actual labels to serve as baseline for model development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8ED6ACA6-E599-76B3-D147-D4F0201BD6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of Actual Labels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FEC85-EC82-A637-70B3-0855F586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33" y="1192235"/>
            <a:ext cx="4677154" cy="3420000"/>
          </a:xfrm>
          <a:prstGeom prst="rect">
            <a:avLst/>
          </a:prstGeom>
        </p:spPr>
      </p:pic>
      <p:graphicFrame>
        <p:nvGraphicFramePr>
          <p:cNvPr id="5" name="Google Shape;392;p41">
            <a:extLst>
              <a:ext uri="{FF2B5EF4-FFF2-40B4-BE49-F238E27FC236}">
                <a16:creationId xmlns:a16="http://schemas.microsoft.com/office/drawing/2014/main" id="{5CE7E5C0-29B7-0DE3-BCC4-7978EAE0D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423686"/>
              </p:ext>
            </p:extLst>
          </p:nvPr>
        </p:nvGraphicFramePr>
        <p:xfrm>
          <a:off x="383013" y="3291840"/>
          <a:ext cx="3413735" cy="1217715"/>
        </p:xfrm>
        <a:graphic>
          <a:graphicData uri="http://schemas.openxmlformats.org/drawingml/2006/table">
            <a:tbl>
              <a:tblPr>
                <a:noFill/>
                <a:tableStyleId>{7F0371BE-1A21-4515-9283-6357E69CB77D}</a:tableStyleId>
              </a:tblPr>
              <a:tblGrid>
                <a:gridCol w="277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350">
                  <a:extLst>
                    <a:ext uri="{9D8B030D-6E8A-4147-A177-3AD203B41FA5}">
                      <a16:colId xmlns:a16="http://schemas.microsoft.com/office/drawing/2014/main" val="3949222524"/>
                    </a:ext>
                  </a:extLst>
                </a:gridCol>
              </a:tblGrid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Metric</a:t>
                      </a:r>
                      <a:endParaRPr sz="1200" b="1" u="none" dirty="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dirty="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Silhouette Coefficient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0.28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Davies-Bouldin Score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1.41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Adjusted Mutual Information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Fowlkes-Mallows Score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1</a:t>
                      </a:r>
                      <a:endParaRPr sz="1200" dirty="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5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F21F7A62-D09E-0C06-4C0F-A219D7A2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>
            <a:extLst>
              <a:ext uri="{FF2B5EF4-FFF2-40B4-BE49-F238E27FC236}">
                <a16:creationId xmlns:a16="http://schemas.microsoft.com/office/drawing/2014/main" id="{3EBFECDA-F7EE-8396-D5AB-0D992DB83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</a:t>
            </a:r>
            <a:r>
              <a:rPr lang="en-SG" dirty="0"/>
              <a:t>M</a:t>
            </a:r>
            <a:r>
              <a:rPr lang="en" dirty="0" err="1"/>
              <a:t>eans</a:t>
            </a:r>
            <a:r>
              <a:rPr lang="en" dirty="0"/>
              <a:t> Clustering</a:t>
            </a:r>
            <a:endParaRPr dirty="0"/>
          </a:p>
        </p:txBody>
      </p:sp>
      <p:grpSp>
        <p:nvGrpSpPr>
          <p:cNvPr id="434" name="Google Shape;434;p44">
            <a:extLst>
              <a:ext uri="{FF2B5EF4-FFF2-40B4-BE49-F238E27FC236}">
                <a16:creationId xmlns:a16="http://schemas.microsoft.com/office/drawing/2014/main" id="{9033641A-2580-CF44-3A90-E211C8F18A71}"/>
              </a:ext>
            </a:extLst>
          </p:cNvPr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>
              <a:extLst>
                <a:ext uri="{FF2B5EF4-FFF2-40B4-BE49-F238E27FC236}">
                  <a16:creationId xmlns:a16="http://schemas.microsoft.com/office/drawing/2014/main" id="{29AE3A0C-0CB0-7D1D-B403-90E5C5A1F7EE}"/>
                </a:ext>
              </a:extLst>
            </p:cNvPr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>
              <a:extLst>
                <a:ext uri="{FF2B5EF4-FFF2-40B4-BE49-F238E27FC236}">
                  <a16:creationId xmlns:a16="http://schemas.microsoft.com/office/drawing/2014/main" id="{1EC8B147-CE45-DFE3-5D10-91851D4A391A}"/>
                </a:ext>
              </a:extLst>
            </p:cNvPr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>
            <a:extLst>
              <a:ext uri="{FF2B5EF4-FFF2-40B4-BE49-F238E27FC236}">
                <a16:creationId xmlns:a16="http://schemas.microsoft.com/office/drawing/2014/main" id="{B1D62FE0-AE9F-06ED-46EB-02F19C5215FF}"/>
              </a:ext>
            </a:extLst>
          </p:cNvPr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>
              <a:extLst>
                <a:ext uri="{FF2B5EF4-FFF2-40B4-BE49-F238E27FC236}">
                  <a16:creationId xmlns:a16="http://schemas.microsoft.com/office/drawing/2014/main" id="{DF3B0CF8-2D52-ADE9-6E08-D79B9B0EC03A}"/>
                </a:ext>
              </a:extLst>
            </p:cNvPr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>
              <a:extLst>
                <a:ext uri="{FF2B5EF4-FFF2-40B4-BE49-F238E27FC236}">
                  <a16:creationId xmlns:a16="http://schemas.microsoft.com/office/drawing/2014/main" id="{E295D404-505F-29AE-CD61-95AFC17CFF9C}"/>
                </a:ext>
              </a:extLst>
            </p:cNvPr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E39A9FE-900A-D33A-0C7F-CD1B043B7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50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F40BCDBC-BBBD-BEC6-0FA7-55F1B13C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813FC325-21BA-2A0C-F299-384C3FA5D6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2976413" cy="3332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The true number of clusters is unknown, so we assess different values of clusters to find the optimal number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Elbow method used with inertias (sum of squared distances to cluster centroids) to evaluate the </a:t>
            </a:r>
            <a:r>
              <a:rPr lang="en-US" sz="1400" dirty="0" err="1"/>
              <a:t>KMeans</a:t>
            </a:r>
            <a:r>
              <a:rPr lang="en-US" sz="1400" dirty="0"/>
              <a:t> model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Cluster size of 3 determined to be the best, proceeded with this value for model development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1D7372F1-1E18-FAB5-C490-21051A3A15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</a:t>
            </a:r>
            <a:r>
              <a:rPr lang="en-SG" dirty="0"/>
              <a:t>Means Elbow Plot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1904F8-F9CD-ABF2-8068-31920A65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72" y="1366291"/>
            <a:ext cx="5422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4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A529605B-3269-D0DF-7A08-434924DE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>
            <a:extLst>
              <a:ext uri="{FF2B5EF4-FFF2-40B4-BE49-F238E27FC236}">
                <a16:creationId xmlns:a16="http://schemas.microsoft.com/office/drawing/2014/main" id="{23F1515F-F88B-95EC-F66E-AFD0A8D9D3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13" y="1366291"/>
            <a:ext cx="3125500" cy="3332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sz="1400" dirty="0"/>
              <a:t>Evaluation metrics (Silhouette Coefficient, Davies-Bouldin, AMI, and Fowlkes-Mallows) align with conclusion on number of clusters from elbow plot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Silhouette coefficient, AMI, and FM scores are highest at 3 clusters, while Davies-Bouldin score is lowest at the same value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Hyperparameter setting can be applied to future data, assuming the number of wine types remains unchanged</a:t>
            </a:r>
          </a:p>
        </p:txBody>
      </p:sp>
      <p:sp>
        <p:nvSpPr>
          <p:cNvPr id="452" name="Google Shape;452;p46">
            <a:extLst>
              <a:ext uri="{FF2B5EF4-FFF2-40B4-BE49-F238E27FC236}">
                <a16:creationId xmlns:a16="http://schemas.microsoft.com/office/drawing/2014/main" id="{70D4DB5A-119E-FF95-55EC-A3F862DD3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KMeans</a:t>
            </a:r>
            <a:r>
              <a:rPr lang="en" dirty="0"/>
              <a:t> Model Tuning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A5A2E-98AF-4232-C022-E177C7C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13" y="1366291"/>
            <a:ext cx="5346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49716"/>
      </p:ext>
    </p:extLst>
  </p:cSld>
  <p:clrMapOvr>
    <a:masterClrMapping/>
  </p:clrMapOvr>
</p:sld>
</file>

<file path=ppt/theme/theme1.xml><?xml version="1.0" encoding="utf-8"?>
<a:theme xmlns:a="http://schemas.openxmlformats.org/drawingml/2006/main" name="Executive Summary of Marketing Plan by Slidesgo">
  <a:themeElements>
    <a:clrScheme name="Simple Light">
      <a:dk1>
        <a:srgbClr val="586847"/>
      </a:dk1>
      <a:lt1>
        <a:srgbClr val="FCFCFC"/>
      </a:lt1>
      <a:dk2>
        <a:srgbClr val="F3ECE6"/>
      </a:dk2>
      <a:lt2>
        <a:srgbClr val="B4ACA2"/>
      </a:lt2>
      <a:accent1>
        <a:srgbClr val="475735"/>
      </a:accent1>
      <a:accent2>
        <a:srgbClr val="303A2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868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2011</Words>
  <Application>Microsoft Macintosh PowerPoint</Application>
  <PresentationFormat>On-screen Show (16:9)</PresentationFormat>
  <Paragraphs>286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Cambria Math</vt:lpstr>
      <vt:lpstr>Akatab</vt:lpstr>
      <vt:lpstr>Courier New</vt:lpstr>
      <vt:lpstr>Arial</vt:lpstr>
      <vt:lpstr>Noto Serif Ethiopic</vt:lpstr>
      <vt:lpstr>Executive Summary of Marketing Plan by Slidesgo</vt:lpstr>
      <vt:lpstr>IT8302 Applied Machine Learning CA2</vt:lpstr>
      <vt:lpstr>Wine Clustering</vt:lpstr>
      <vt:lpstr>Overview</vt:lpstr>
      <vt:lpstr>Modelling Approach</vt:lpstr>
      <vt:lpstr>Baseline</vt:lpstr>
      <vt:lpstr>Evaluation of Actual Labels</vt:lpstr>
      <vt:lpstr>KMeans Clustering</vt:lpstr>
      <vt:lpstr>KMeans Elbow Plot</vt:lpstr>
      <vt:lpstr>KMeans Model Tuning</vt:lpstr>
      <vt:lpstr>KMeans Model Evaluation</vt:lpstr>
      <vt:lpstr>DBSCAN</vt:lpstr>
      <vt:lpstr>K-Distance Graph for DBSCAN</vt:lpstr>
      <vt:lpstr>DBSCAN Model Evaluation</vt:lpstr>
      <vt:lpstr>Gaussian Mixture Model (GMM)</vt:lpstr>
      <vt:lpstr>GMM Model Tuning &amp; Evaluation</vt:lpstr>
      <vt:lpstr>Agglomerative Clustering</vt:lpstr>
      <vt:lpstr>Agg. Clustering Model Tuning</vt:lpstr>
      <vt:lpstr>Agg. Clustering Model Evaluation</vt:lpstr>
      <vt:lpstr>Conclusion</vt:lpstr>
      <vt:lpstr>Clustering Result Summary</vt:lpstr>
      <vt:lpstr>Stock Price Forecasting</vt:lpstr>
      <vt:lpstr>PowerPoint Presentation</vt:lpstr>
      <vt:lpstr>Modelling Approach</vt:lpstr>
      <vt:lpstr>Exploratory Data Analysis</vt:lpstr>
      <vt:lpstr>Apple Stock</vt:lpstr>
      <vt:lpstr>Seasonal Decomposition</vt:lpstr>
      <vt:lpstr>Augmented Dickey-Fuller Test</vt:lpstr>
      <vt:lpstr>ACF &amp; PACF Plots</vt:lpstr>
      <vt:lpstr>HWES &amp; SARIMA Model Evaluation</vt:lpstr>
      <vt:lpstr>HWES &amp; SARIMA 60-Day Forecast</vt:lpstr>
      <vt:lpstr>Amazon Stock</vt:lpstr>
      <vt:lpstr>Seasonal Decomposition</vt:lpstr>
      <vt:lpstr>Augmented Dickey-Fuller Test</vt:lpstr>
      <vt:lpstr>ACF &amp; PACF Plots</vt:lpstr>
      <vt:lpstr>HWES &amp; SARIMA Model Evaluation</vt:lpstr>
      <vt:lpstr>HWES &amp; SARIMA 60-Day Forecast</vt:lpstr>
      <vt:lpstr>DBS Stock</vt:lpstr>
      <vt:lpstr>Seasonal Decomposition</vt:lpstr>
      <vt:lpstr>Augmented Dickey-Fuller Test</vt:lpstr>
      <vt:lpstr>ACF &amp; PACF Plots</vt:lpstr>
      <vt:lpstr>HWES &amp; SARIMA Model Evaluation</vt:lpstr>
      <vt:lpstr>HWES &amp; SARIMA 60-Day Forecast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Keith Sng</cp:lastModifiedBy>
  <cp:revision>90</cp:revision>
  <dcterms:modified xsi:type="dcterms:W3CDTF">2025-02-14T09:25:17Z</dcterms:modified>
</cp:coreProperties>
</file>